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Alatsi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8" roundtripDataSignature="AMtx7mjZOjIocsoLBMvcHfhK2q+mZAtH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latsi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0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11" Type="http://schemas.openxmlformats.org/officeDocument/2006/relationships/hyperlink" Target="https://owasp.org/www-project-serverless-top-10/" TargetMode="External"/><Relationship Id="rId10" Type="http://schemas.openxmlformats.org/officeDocument/2006/relationships/hyperlink" Target="https://journalofcloudcomputing.springeropen.com/articles/10.1186/s13677-022-00347-w" TargetMode="External"/><Relationship Id="rId12" Type="http://schemas.openxmlformats.org/officeDocument/2006/relationships/hyperlink" Target="https://owasp.org/www-project-serverless-top-10/" TargetMode="External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0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0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0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1" Type="http://schemas.openxmlformats.org/officeDocument/2006/relationships/image" Target="../media/image20.png"/><Relationship Id="rId10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0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0" Type="http://schemas.openxmlformats.org/officeDocument/2006/relationships/image" Target="../media/image4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3610056" y="-4237578"/>
            <a:ext cx="11067888" cy="18762156"/>
          </a:xfrm>
          <a:custGeom>
            <a:rect b="b" l="l" r="r" t="t"/>
            <a:pathLst>
              <a:path extrusionOk="0" h="18762156" w="11067888">
                <a:moveTo>
                  <a:pt x="0" y="0"/>
                </a:moveTo>
                <a:lnTo>
                  <a:pt x="11067888" y="0"/>
                </a:lnTo>
                <a:lnTo>
                  <a:pt x="11067888" y="18762156"/>
                </a:lnTo>
                <a:lnTo>
                  <a:pt x="0" y="18762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765" l="-19689" r="-21330" t="-9815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7078188" y="7041396"/>
            <a:ext cx="1209812" cy="3636048"/>
          </a:xfrm>
          <a:custGeom>
            <a:rect b="b" l="l" r="r" t="t"/>
            <a:pathLst>
              <a:path extrusionOk="0"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4818079" y="8859420"/>
            <a:ext cx="3371824" cy="2066008"/>
          </a:xfrm>
          <a:custGeom>
            <a:rect b="b" l="l" r="r" t="t"/>
            <a:pathLst>
              <a:path extrusionOk="0" h="2066008" w="3371824">
                <a:moveTo>
                  <a:pt x="0" y="0"/>
                </a:moveTo>
                <a:lnTo>
                  <a:pt x="3371823" y="0"/>
                </a:lnTo>
                <a:lnTo>
                  <a:pt x="3371823" y="2066008"/>
                </a:lnTo>
                <a:lnTo>
                  <a:pt x="0" y="2066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flipH="1">
            <a:off x="15791913" y="-390444"/>
            <a:ext cx="2934775" cy="2534578"/>
          </a:xfrm>
          <a:custGeom>
            <a:rect b="b" l="l" r="r" t="t"/>
            <a:pathLst>
              <a:path extrusionOk="0" h="2534578" w="2934775">
                <a:moveTo>
                  <a:pt x="2934774" y="0"/>
                </a:moveTo>
                <a:lnTo>
                  <a:pt x="0" y="0"/>
                </a:lnTo>
                <a:lnTo>
                  <a:pt x="0" y="2534578"/>
                </a:lnTo>
                <a:lnTo>
                  <a:pt x="2934774" y="2534578"/>
                </a:lnTo>
                <a:lnTo>
                  <a:pt x="293477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-435138" y="-91802"/>
            <a:ext cx="2927677" cy="2241003"/>
          </a:xfrm>
          <a:custGeom>
            <a:rect b="b" l="l" r="r" t="t"/>
            <a:pathLst>
              <a:path extrusionOk="0" h="2241003" w="2927677">
                <a:moveTo>
                  <a:pt x="0" y="0"/>
                </a:moveTo>
                <a:lnTo>
                  <a:pt x="2927676" y="0"/>
                </a:lnTo>
                <a:lnTo>
                  <a:pt x="2927676" y="2241004"/>
                </a:lnTo>
                <a:lnTo>
                  <a:pt x="0" y="2241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1727954" y="8859420"/>
            <a:ext cx="3714228" cy="2566194"/>
          </a:xfrm>
          <a:custGeom>
            <a:rect b="b" l="l" r="r" t="t"/>
            <a:pathLst>
              <a:path extrusionOk="0"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4"/>
                </a:lnTo>
                <a:lnTo>
                  <a:pt x="0" y="2566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 flipH="1" rot="875765">
            <a:off x="-547032" y="7263413"/>
            <a:ext cx="2204385" cy="3454165"/>
          </a:xfrm>
          <a:custGeom>
            <a:rect b="b" l="l" r="r" t="t"/>
            <a:pathLst>
              <a:path extrusionOk="0" h="3454165" w="2204385">
                <a:moveTo>
                  <a:pt x="2204385" y="0"/>
                </a:moveTo>
                <a:lnTo>
                  <a:pt x="0" y="0"/>
                </a:lnTo>
                <a:lnTo>
                  <a:pt x="0" y="3454165"/>
                </a:lnTo>
                <a:lnTo>
                  <a:pt x="2204385" y="3454165"/>
                </a:lnTo>
                <a:lnTo>
                  <a:pt x="2204385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555160" y="2273263"/>
            <a:ext cx="17177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00" u="none" cap="none" strike="noStrike">
                <a:solidFill>
                  <a:srgbClr val="43312D"/>
                </a:solidFill>
                <a:latin typeface="Alatsi"/>
                <a:ea typeface="Alatsi"/>
                <a:cs typeface="Alatsi"/>
                <a:sym typeface="Alatsi"/>
              </a:rPr>
              <a:t>Se</a:t>
            </a:r>
            <a:r>
              <a:rPr b="0" i="0" lang="en-US" sz="6300" u="none" cap="none" strike="noStrike">
                <a:solidFill>
                  <a:srgbClr val="43312D"/>
                </a:solidFill>
                <a:latin typeface="Alatsi"/>
                <a:ea typeface="Alatsi"/>
                <a:cs typeface="Alatsi"/>
                <a:sym typeface="Alatsi"/>
              </a:rPr>
              <a:t>r</a:t>
            </a:r>
            <a:r>
              <a:rPr b="0" i="0" lang="en-US" sz="6300" u="none" cap="none" strike="noStrike">
                <a:solidFill>
                  <a:srgbClr val="43312D"/>
                </a:solidFill>
                <a:latin typeface="Alatsi"/>
                <a:ea typeface="Alatsi"/>
                <a:cs typeface="Alatsi"/>
                <a:sym typeface="Alatsi"/>
              </a:rPr>
              <a:t>verless Computing – A Security Perspective</a:t>
            </a: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4818079" y="-390444"/>
            <a:ext cx="2326561" cy="1607442"/>
          </a:xfrm>
          <a:custGeom>
            <a:rect b="b" l="l" r="r" t="t"/>
            <a:pathLst>
              <a:path extrusionOk="0" h="1607442" w="2326561">
                <a:moveTo>
                  <a:pt x="0" y="0"/>
                </a:moveTo>
                <a:lnTo>
                  <a:pt x="2326560" y="0"/>
                </a:lnTo>
                <a:lnTo>
                  <a:pt x="2326560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11284122" y="-390444"/>
            <a:ext cx="2458597" cy="1506449"/>
          </a:xfrm>
          <a:custGeom>
            <a:rect b="b" l="l" r="r" t="t"/>
            <a:pathLst>
              <a:path extrusionOk="0"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1174145" y="3837268"/>
            <a:ext cx="6128088" cy="29292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30" u="none" cap="none" strike="noStrike">
                <a:solidFill>
                  <a:srgbClr val="43312D"/>
                </a:solidFill>
                <a:latin typeface="Alatsi"/>
                <a:ea typeface="Alatsi"/>
                <a:cs typeface="Alatsi"/>
                <a:sym typeface="Alatsi"/>
              </a:rPr>
              <a:t>PRESENTED BY :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30" u="none" cap="none" strike="noStrike">
                <a:solidFill>
                  <a:srgbClr val="43312D"/>
                </a:solidFill>
                <a:latin typeface="Alatsi"/>
                <a:ea typeface="Alatsi"/>
                <a:cs typeface="Alatsi"/>
                <a:sym typeface="Alatsi"/>
              </a:rPr>
              <a:t>     BHOOMI NAIK - 52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30" u="none" cap="none" strike="noStrike">
                <a:solidFill>
                  <a:srgbClr val="43312D"/>
                </a:solidFill>
                <a:latin typeface="Alatsi"/>
                <a:ea typeface="Alatsi"/>
                <a:cs typeface="Alatsi"/>
                <a:sym typeface="Alatsi"/>
              </a:rPr>
              <a:t>     JANHAVI MANDHAN - 50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30" u="none" cap="none" strike="noStrike">
                <a:solidFill>
                  <a:srgbClr val="43312D"/>
                </a:solidFill>
                <a:latin typeface="Alatsi"/>
                <a:ea typeface="Alatsi"/>
                <a:cs typeface="Alatsi"/>
                <a:sym typeface="Alatsi"/>
              </a:rPr>
              <a:t>     DHIRAJ ROHRA - 61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30" u="none" cap="none" strike="noStrike">
                <a:solidFill>
                  <a:srgbClr val="43312D"/>
                </a:solidFill>
                <a:latin typeface="Alatsi"/>
                <a:ea typeface="Alatsi"/>
                <a:cs typeface="Alatsi"/>
                <a:sym typeface="Alatsi"/>
              </a:rPr>
              <a:t>     DIPESH MAKDIYA - 49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174145" y="7252050"/>
            <a:ext cx="17259300" cy="1526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43312D"/>
                </a:solidFill>
                <a:latin typeface="Alatsi"/>
                <a:ea typeface="Alatsi"/>
                <a:cs typeface="Alatsi"/>
                <a:sym typeface="Alatsi"/>
              </a:rPr>
              <a:t>CLASS : D10C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43312D"/>
                </a:solidFill>
                <a:latin typeface="Alatsi"/>
                <a:ea typeface="Alatsi"/>
                <a:cs typeface="Alatsi"/>
                <a:sym typeface="Alatsi"/>
              </a:rPr>
              <a:t>SUBJECT : OS CA-2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43312D"/>
                </a:solidFill>
                <a:latin typeface="Alatsi"/>
                <a:ea typeface="Alatsi"/>
                <a:cs typeface="Alatsi"/>
                <a:sym typeface="Alatsi"/>
              </a:rPr>
              <a:t>INSTITUTION: VIVEKANAND EDUCATION SOCIETY'S INSTITUTE OF TECHNOLOGY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0"/>
          <p:cNvGrpSpPr/>
          <p:nvPr/>
        </p:nvGrpSpPr>
        <p:grpSpPr>
          <a:xfrm>
            <a:off x="-898644" y="-468268"/>
            <a:ext cx="19519283" cy="11290101"/>
            <a:chOff x="0" y="0"/>
            <a:chExt cx="26025711" cy="15053469"/>
          </a:xfrm>
        </p:grpSpPr>
        <p:sp>
          <p:nvSpPr>
            <p:cNvPr id="231" name="Google Shape;231;p10"/>
            <p:cNvSpPr/>
            <p:nvPr/>
          </p:nvSpPr>
          <p:spPr>
            <a:xfrm rot="-5400000">
              <a:off x="5552015" y="-5552015"/>
              <a:ext cx="14921681" cy="26025711"/>
            </a:xfrm>
            <a:custGeom>
              <a:rect b="b" l="l" r="r" t="t"/>
              <a:pathLst>
                <a:path extrusionOk="0"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8591" r="-8888" t="0"/>
              </a:stretch>
            </a:blipFill>
            <a:ln>
              <a:noFill/>
            </a:ln>
          </p:spPr>
        </p:sp>
        <p:sp>
          <p:nvSpPr>
            <p:cNvPr id="232" name="Google Shape;232;p10"/>
            <p:cNvSpPr/>
            <p:nvPr/>
          </p:nvSpPr>
          <p:spPr>
            <a:xfrm rot="-5400000">
              <a:off x="6168319" y="-4654832"/>
              <a:ext cx="14624804" cy="24791798"/>
            </a:xfrm>
            <a:custGeom>
              <a:rect b="b" l="l" r="r" t="t"/>
              <a:pathLst>
                <a:path extrusionOk="0"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0000"/>
              </a:blip>
              <a:stretch>
                <a:fillRect b="-7765" l="-19689" r="-21330" t="-9815"/>
              </a:stretch>
            </a:blipFill>
            <a:ln>
              <a:noFill/>
            </a:ln>
          </p:spPr>
        </p:sp>
      </p:grpSp>
      <p:sp>
        <p:nvSpPr>
          <p:cNvPr id="233" name="Google Shape;233;p10"/>
          <p:cNvSpPr/>
          <p:nvPr/>
        </p:nvSpPr>
        <p:spPr>
          <a:xfrm>
            <a:off x="17078188" y="7041396"/>
            <a:ext cx="1209812" cy="3636048"/>
          </a:xfrm>
          <a:custGeom>
            <a:rect b="b" l="l" r="r" t="t"/>
            <a:pathLst>
              <a:path extrusionOk="0"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0"/>
          <p:cNvSpPr/>
          <p:nvPr/>
        </p:nvSpPr>
        <p:spPr>
          <a:xfrm>
            <a:off x="5215574" y="9086932"/>
            <a:ext cx="3371824" cy="2066008"/>
          </a:xfrm>
          <a:custGeom>
            <a:rect b="b" l="l" r="r" t="t"/>
            <a:pathLst>
              <a:path extrusionOk="0" h="2066008" w="3371824">
                <a:moveTo>
                  <a:pt x="0" y="0"/>
                </a:moveTo>
                <a:lnTo>
                  <a:pt x="3371824" y="0"/>
                </a:lnTo>
                <a:lnTo>
                  <a:pt x="3371824" y="2066009"/>
                </a:lnTo>
                <a:lnTo>
                  <a:pt x="0" y="2066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10"/>
          <p:cNvSpPr/>
          <p:nvPr/>
        </p:nvSpPr>
        <p:spPr>
          <a:xfrm flipH="1">
            <a:off x="16307674" y="-238589"/>
            <a:ext cx="2419014" cy="2089148"/>
          </a:xfrm>
          <a:custGeom>
            <a:rect b="b" l="l" r="r" t="t"/>
            <a:pathLst>
              <a:path extrusionOk="0" h="2089148" w="2419014">
                <a:moveTo>
                  <a:pt x="2419013" y="0"/>
                </a:moveTo>
                <a:lnTo>
                  <a:pt x="0" y="0"/>
                </a:lnTo>
                <a:lnTo>
                  <a:pt x="0" y="2089148"/>
                </a:lnTo>
                <a:lnTo>
                  <a:pt x="2419013" y="2089148"/>
                </a:lnTo>
                <a:lnTo>
                  <a:pt x="241901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0"/>
          <p:cNvSpPr/>
          <p:nvPr/>
        </p:nvSpPr>
        <p:spPr>
          <a:xfrm>
            <a:off x="-677181" y="-390444"/>
            <a:ext cx="2927677" cy="2241003"/>
          </a:xfrm>
          <a:custGeom>
            <a:rect b="b" l="l" r="r" t="t"/>
            <a:pathLst>
              <a:path extrusionOk="0" h="2241003" w="2927677">
                <a:moveTo>
                  <a:pt x="0" y="0"/>
                </a:moveTo>
                <a:lnTo>
                  <a:pt x="2927677" y="0"/>
                </a:lnTo>
                <a:lnTo>
                  <a:pt x="2927677" y="2241003"/>
                </a:lnTo>
                <a:lnTo>
                  <a:pt x="0" y="2241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10"/>
          <p:cNvSpPr/>
          <p:nvPr/>
        </p:nvSpPr>
        <p:spPr>
          <a:xfrm>
            <a:off x="11514463" y="8836840"/>
            <a:ext cx="3714228" cy="2566194"/>
          </a:xfrm>
          <a:custGeom>
            <a:rect b="b" l="l" r="r" t="t"/>
            <a:pathLst>
              <a:path extrusionOk="0"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3"/>
                </a:lnTo>
                <a:lnTo>
                  <a:pt x="0" y="2566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0"/>
          <p:cNvSpPr/>
          <p:nvPr/>
        </p:nvSpPr>
        <p:spPr>
          <a:xfrm flipH="1" rot="875765">
            <a:off x="-315536" y="7531217"/>
            <a:ext cx="2204385" cy="3454165"/>
          </a:xfrm>
          <a:custGeom>
            <a:rect b="b" l="l" r="r" t="t"/>
            <a:pathLst>
              <a:path extrusionOk="0"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10"/>
          <p:cNvSpPr/>
          <p:nvPr/>
        </p:nvSpPr>
        <p:spPr>
          <a:xfrm>
            <a:off x="4574925" y="-578742"/>
            <a:ext cx="2326561" cy="1607442"/>
          </a:xfrm>
          <a:custGeom>
            <a:rect b="b" l="l" r="r" t="t"/>
            <a:pathLst>
              <a:path extrusionOk="0" h="1607442" w="2326561">
                <a:moveTo>
                  <a:pt x="0" y="0"/>
                </a:moveTo>
                <a:lnTo>
                  <a:pt x="2326561" y="0"/>
                </a:lnTo>
                <a:lnTo>
                  <a:pt x="2326561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10"/>
          <p:cNvSpPr/>
          <p:nvPr/>
        </p:nvSpPr>
        <p:spPr>
          <a:xfrm>
            <a:off x="11514463" y="-578742"/>
            <a:ext cx="2458597" cy="1506449"/>
          </a:xfrm>
          <a:custGeom>
            <a:rect b="b" l="l" r="r" t="t"/>
            <a:pathLst>
              <a:path extrusionOk="0"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0"/>
          <p:cNvSpPr txBox="1"/>
          <p:nvPr/>
        </p:nvSpPr>
        <p:spPr>
          <a:xfrm>
            <a:off x="2888457" y="1342568"/>
            <a:ext cx="12511085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3F2722"/>
                </a:solidFill>
                <a:latin typeface="Alatsi"/>
                <a:ea typeface="Alatsi"/>
                <a:cs typeface="Alatsi"/>
                <a:sym typeface="Alatsi"/>
              </a:rPr>
              <a:t>CONCLUSION</a:t>
            </a:r>
            <a:endParaRPr/>
          </a:p>
        </p:txBody>
      </p:sp>
      <p:sp>
        <p:nvSpPr>
          <p:cNvPr id="242" name="Google Shape;242;p10"/>
          <p:cNvSpPr txBox="1"/>
          <p:nvPr/>
        </p:nvSpPr>
        <p:spPr>
          <a:xfrm>
            <a:off x="1056146" y="3955593"/>
            <a:ext cx="16022041" cy="3463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4559" lvl="1" marL="709119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84"/>
              <a:buFont typeface="Arial"/>
              <a:buChar char="•"/>
            </a:pPr>
            <a:r>
              <a:rPr b="0" i="0" lang="en-US" sz="3284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Serverless computing simplifies deployment but introduces unique security challenges.</a:t>
            </a:r>
            <a:endParaRPr/>
          </a:p>
          <a:p>
            <a:pPr indent="-354559" lvl="1" marL="709119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84"/>
              <a:buFont typeface="Arial"/>
              <a:buChar char="•"/>
            </a:pPr>
            <a:r>
              <a:rPr b="0" i="0" lang="en-US" sz="3284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Developers and cloud providers must share responsibility for security.</a:t>
            </a:r>
            <a:endParaRPr/>
          </a:p>
          <a:p>
            <a:pPr indent="-354559" lvl="1" marL="709119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84"/>
              <a:buFont typeface="Arial"/>
              <a:buChar char="•"/>
            </a:pPr>
            <a:r>
              <a:rPr b="0" i="0" lang="en-US" sz="3284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Future research should focus on improving isolation and monitoring in serverless environments.</a:t>
            </a:r>
            <a:endParaRPr/>
          </a:p>
          <a:p>
            <a:pPr indent="0" lvl="0" marL="0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84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"/>
          <p:cNvSpPr/>
          <p:nvPr/>
        </p:nvSpPr>
        <p:spPr>
          <a:xfrm rot="-5400000">
            <a:off x="3610056" y="-4237578"/>
            <a:ext cx="11067888" cy="18762156"/>
          </a:xfrm>
          <a:custGeom>
            <a:rect b="b" l="l" r="r" t="t"/>
            <a:pathLst>
              <a:path extrusionOk="0" h="18762156" w="11067888">
                <a:moveTo>
                  <a:pt x="0" y="0"/>
                </a:moveTo>
                <a:lnTo>
                  <a:pt x="11067888" y="0"/>
                </a:lnTo>
                <a:lnTo>
                  <a:pt x="11067888" y="18762156"/>
                </a:lnTo>
                <a:lnTo>
                  <a:pt x="0" y="187621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765" l="-19689" r="-21330" t="-9815"/>
            </a:stretch>
          </a:blipFill>
          <a:ln>
            <a:noFill/>
          </a:ln>
        </p:spPr>
      </p:sp>
      <p:sp>
        <p:nvSpPr>
          <p:cNvPr id="248" name="Google Shape;248;p11"/>
          <p:cNvSpPr/>
          <p:nvPr/>
        </p:nvSpPr>
        <p:spPr>
          <a:xfrm>
            <a:off x="17078188" y="7041396"/>
            <a:ext cx="1209812" cy="3636048"/>
          </a:xfrm>
          <a:custGeom>
            <a:rect b="b" l="l" r="r" t="t"/>
            <a:pathLst>
              <a:path extrusionOk="0"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1"/>
          <p:cNvSpPr/>
          <p:nvPr/>
        </p:nvSpPr>
        <p:spPr>
          <a:xfrm>
            <a:off x="5458728" y="8593361"/>
            <a:ext cx="3371824" cy="2066008"/>
          </a:xfrm>
          <a:custGeom>
            <a:rect b="b" l="l" r="r" t="t"/>
            <a:pathLst>
              <a:path extrusionOk="0" h="2066008" w="3371824">
                <a:moveTo>
                  <a:pt x="0" y="0"/>
                </a:moveTo>
                <a:lnTo>
                  <a:pt x="3371823" y="0"/>
                </a:lnTo>
                <a:lnTo>
                  <a:pt x="3371823" y="2066008"/>
                </a:lnTo>
                <a:lnTo>
                  <a:pt x="0" y="2066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11"/>
          <p:cNvSpPr/>
          <p:nvPr/>
        </p:nvSpPr>
        <p:spPr>
          <a:xfrm flipH="1">
            <a:off x="15791913" y="-238589"/>
            <a:ext cx="2934775" cy="2534578"/>
          </a:xfrm>
          <a:custGeom>
            <a:rect b="b" l="l" r="r" t="t"/>
            <a:pathLst>
              <a:path extrusionOk="0" h="2534578" w="2934775">
                <a:moveTo>
                  <a:pt x="2934774" y="0"/>
                </a:moveTo>
                <a:lnTo>
                  <a:pt x="0" y="0"/>
                </a:lnTo>
                <a:lnTo>
                  <a:pt x="0" y="2534578"/>
                </a:lnTo>
                <a:lnTo>
                  <a:pt x="2934774" y="2534578"/>
                </a:lnTo>
                <a:lnTo>
                  <a:pt x="2934774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1"/>
          <p:cNvSpPr/>
          <p:nvPr/>
        </p:nvSpPr>
        <p:spPr>
          <a:xfrm>
            <a:off x="-435138" y="-91802"/>
            <a:ext cx="2927677" cy="2241003"/>
          </a:xfrm>
          <a:custGeom>
            <a:rect b="b" l="l" r="r" t="t"/>
            <a:pathLst>
              <a:path extrusionOk="0" h="2241003" w="2927677">
                <a:moveTo>
                  <a:pt x="0" y="0"/>
                </a:moveTo>
                <a:lnTo>
                  <a:pt x="2927676" y="0"/>
                </a:lnTo>
                <a:lnTo>
                  <a:pt x="2927676" y="2241004"/>
                </a:lnTo>
                <a:lnTo>
                  <a:pt x="0" y="2241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1"/>
          <p:cNvSpPr/>
          <p:nvPr/>
        </p:nvSpPr>
        <p:spPr>
          <a:xfrm>
            <a:off x="11638288" y="8369951"/>
            <a:ext cx="3714228" cy="2566194"/>
          </a:xfrm>
          <a:custGeom>
            <a:rect b="b" l="l" r="r" t="t"/>
            <a:pathLst>
              <a:path extrusionOk="0"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4"/>
                </a:lnTo>
                <a:lnTo>
                  <a:pt x="0" y="2566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1"/>
          <p:cNvSpPr/>
          <p:nvPr/>
        </p:nvSpPr>
        <p:spPr>
          <a:xfrm flipH="1" rot="875765">
            <a:off x="-315536" y="7531217"/>
            <a:ext cx="2204385" cy="3454165"/>
          </a:xfrm>
          <a:custGeom>
            <a:rect b="b" l="l" r="r" t="t"/>
            <a:pathLst>
              <a:path extrusionOk="0"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1"/>
          <p:cNvSpPr txBox="1"/>
          <p:nvPr/>
        </p:nvSpPr>
        <p:spPr>
          <a:xfrm>
            <a:off x="4117469" y="1844402"/>
            <a:ext cx="10053062" cy="2720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878" u="none" cap="none" strike="noStrike">
                <a:solidFill>
                  <a:srgbClr val="594A47"/>
                </a:solidFill>
                <a:latin typeface="Alatsi"/>
                <a:ea typeface="Alatsi"/>
                <a:cs typeface="Alatsi"/>
                <a:sym typeface="Alatsi"/>
              </a:rPr>
              <a:t>Thank You</a:t>
            </a:r>
            <a:endParaRPr/>
          </a:p>
        </p:txBody>
      </p:sp>
      <p:sp>
        <p:nvSpPr>
          <p:cNvPr id="255" name="Google Shape;255;p11"/>
          <p:cNvSpPr/>
          <p:nvPr/>
        </p:nvSpPr>
        <p:spPr>
          <a:xfrm>
            <a:off x="4818079" y="-390444"/>
            <a:ext cx="2326561" cy="1607442"/>
          </a:xfrm>
          <a:custGeom>
            <a:rect b="b" l="l" r="r" t="t"/>
            <a:pathLst>
              <a:path extrusionOk="0" h="1607442" w="2326561">
                <a:moveTo>
                  <a:pt x="0" y="0"/>
                </a:moveTo>
                <a:lnTo>
                  <a:pt x="2326560" y="0"/>
                </a:lnTo>
                <a:lnTo>
                  <a:pt x="2326560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11"/>
          <p:cNvSpPr/>
          <p:nvPr/>
        </p:nvSpPr>
        <p:spPr>
          <a:xfrm>
            <a:off x="11284122" y="-390444"/>
            <a:ext cx="2458597" cy="1506449"/>
          </a:xfrm>
          <a:custGeom>
            <a:rect b="b" l="l" r="r" t="t"/>
            <a:pathLst>
              <a:path extrusionOk="0"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11"/>
          <p:cNvSpPr txBox="1"/>
          <p:nvPr/>
        </p:nvSpPr>
        <p:spPr>
          <a:xfrm>
            <a:off x="3325211" y="5057775"/>
            <a:ext cx="12466702" cy="3084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4373" u="none" cap="none" strike="noStrike">
                <a:solidFill>
                  <a:srgbClr val="594A47"/>
                </a:solidFill>
                <a:latin typeface="Alatsi"/>
                <a:ea typeface="Alatsi"/>
                <a:cs typeface="Alatsi"/>
                <a:sym typeface="Alatsi"/>
              </a:rPr>
              <a:t>References : </a:t>
            </a:r>
            <a:endParaRPr/>
          </a:p>
          <a:p>
            <a:pPr indent="-472078" lvl="1" marL="944158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594A47"/>
              </a:buClr>
              <a:buSzPts val="4373"/>
              <a:buFont typeface="Alatsi"/>
              <a:buAutoNum type="arabicPeriod"/>
            </a:pPr>
            <a:r>
              <a:rPr b="0" i="1" lang="en-US" sz="4373" u="none" cap="none" strike="noStrike">
                <a:solidFill>
                  <a:srgbClr val="594A47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b="0" i="1" lang="en-US" sz="4373" u="sng" cap="none" strike="noStrike">
                <a:solidFill>
                  <a:srgbClr val="594A47"/>
                </a:solidFill>
                <a:latin typeface="Alatsi"/>
                <a:ea typeface="Alatsi"/>
                <a:cs typeface="Alatsi"/>
                <a:sym typeface="Alats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Serverless computing: a security perspective</a:t>
            </a:r>
            <a:endParaRPr/>
          </a:p>
          <a:p>
            <a:pPr indent="-472078" lvl="1" marL="944158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594A47"/>
              </a:buClr>
              <a:buSzPts val="4373"/>
              <a:buFont typeface="Alatsi"/>
              <a:buAutoNum type="arabicPeriod"/>
            </a:pPr>
            <a:r>
              <a:rPr b="0" i="0" lang="en-US" sz="4373" u="none" cap="none" strike="noStrike">
                <a:solidFill>
                  <a:srgbClr val="594A47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  <a:r>
              <a:rPr b="0" i="1" lang="en-US" sz="4373" u="sng" cap="none" strike="noStrike">
                <a:solidFill>
                  <a:srgbClr val="594A47"/>
                </a:solidFill>
                <a:latin typeface="Alatsi"/>
                <a:ea typeface="Alatsi"/>
                <a:cs typeface="Alatsi"/>
                <a:sym typeface="Alats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OWASP Serverless Security Guide</a:t>
            </a:r>
            <a:endParaRPr/>
          </a:p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4373" u="sng" cap="none" strike="noStrike">
              <a:solidFill>
                <a:srgbClr val="594A47"/>
              </a:solidFill>
              <a:latin typeface="Alatsi"/>
              <a:ea typeface="Alatsi"/>
              <a:cs typeface="Alatsi"/>
              <a:sym typeface="Alatsi"/>
              <a:hlinkClick r:id="rId12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med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-898644" y="-468268"/>
            <a:ext cx="19519283" cy="11290102"/>
            <a:chOff x="0" y="0"/>
            <a:chExt cx="26025711" cy="15053469"/>
          </a:xfrm>
        </p:grpSpPr>
        <p:sp>
          <p:nvSpPr>
            <p:cNvPr id="101" name="Google Shape;101;p2"/>
            <p:cNvSpPr/>
            <p:nvPr/>
          </p:nvSpPr>
          <p:spPr>
            <a:xfrm rot="-5400000">
              <a:off x="5552015" y="-5552015"/>
              <a:ext cx="14921681" cy="26025711"/>
            </a:xfrm>
            <a:custGeom>
              <a:rect b="b" l="l" r="r" t="t"/>
              <a:pathLst>
                <a:path extrusionOk="0"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8591" r="-8888" t="0"/>
              </a:stretch>
            </a:blip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 rot="-5400000">
              <a:off x="6168319" y="-4654832"/>
              <a:ext cx="14624804" cy="24791798"/>
            </a:xfrm>
            <a:custGeom>
              <a:rect b="b" l="l" r="r" t="t"/>
              <a:pathLst>
                <a:path extrusionOk="0"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0000"/>
              </a:blip>
              <a:stretch>
                <a:fillRect b="-7765" l="-19689" r="-21330" t="-9815"/>
              </a:stretch>
            </a:blipFill>
            <a:ln>
              <a:noFill/>
            </a:ln>
          </p:spPr>
        </p:sp>
      </p:grpSp>
      <p:sp>
        <p:nvSpPr>
          <p:cNvPr id="103" name="Google Shape;103;p2"/>
          <p:cNvSpPr/>
          <p:nvPr/>
        </p:nvSpPr>
        <p:spPr>
          <a:xfrm>
            <a:off x="17078188" y="7041396"/>
            <a:ext cx="1209812" cy="3636048"/>
          </a:xfrm>
          <a:custGeom>
            <a:rect b="b" l="l" r="r" t="t"/>
            <a:pathLst>
              <a:path extrusionOk="0"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2"/>
          <p:cNvSpPr/>
          <p:nvPr/>
        </p:nvSpPr>
        <p:spPr>
          <a:xfrm>
            <a:off x="5215574" y="9086932"/>
            <a:ext cx="3371824" cy="2066008"/>
          </a:xfrm>
          <a:custGeom>
            <a:rect b="b" l="l" r="r" t="t"/>
            <a:pathLst>
              <a:path extrusionOk="0" h="2066008" w="3371824">
                <a:moveTo>
                  <a:pt x="0" y="0"/>
                </a:moveTo>
                <a:lnTo>
                  <a:pt x="3371824" y="0"/>
                </a:lnTo>
                <a:lnTo>
                  <a:pt x="3371824" y="2066009"/>
                </a:lnTo>
                <a:lnTo>
                  <a:pt x="0" y="2066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2"/>
          <p:cNvSpPr/>
          <p:nvPr/>
        </p:nvSpPr>
        <p:spPr>
          <a:xfrm flipH="1">
            <a:off x="16307674" y="-238589"/>
            <a:ext cx="2419014" cy="2089148"/>
          </a:xfrm>
          <a:custGeom>
            <a:rect b="b" l="l" r="r" t="t"/>
            <a:pathLst>
              <a:path extrusionOk="0" h="2089148" w="2419014">
                <a:moveTo>
                  <a:pt x="2419013" y="0"/>
                </a:moveTo>
                <a:lnTo>
                  <a:pt x="0" y="0"/>
                </a:lnTo>
                <a:lnTo>
                  <a:pt x="0" y="2089148"/>
                </a:lnTo>
                <a:lnTo>
                  <a:pt x="2419013" y="2089148"/>
                </a:lnTo>
                <a:lnTo>
                  <a:pt x="241901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2"/>
          <p:cNvSpPr/>
          <p:nvPr/>
        </p:nvSpPr>
        <p:spPr>
          <a:xfrm>
            <a:off x="-677181" y="-390444"/>
            <a:ext cx="2927677" cy="2241003"/>
          </a:xfrm>
          <a:custGeom>
            <a:rect b="b" l="l" r="r" t="t"/>
            <a:pathLst>
              <a:path extrusionOk="0" h="2241003" w="2927677">
                <a:moveTo>
                  <a:pt x="0" y="0"/>
                </a:moveTo>
                <a:lnTo>
                  <a:pt x="2927677" y="0"/>
                </a:lnTo>
                <a:lnTo>
                  <a:pt x="2927677" y="2241003"/>
                </a:lnTo>
                <a:lnTo>
                  <a:pt x="0" y="2241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>
            <a:off x="11514463" y="8836840"/>
            <a:ext cx="3714228" cy="2566194"/>
          </a:xfrm>
          <a:custGeom>
            <a:rect b="b" l="l" r="r" t="t"/>
            <a:pathLst>
              <a:path extrusionOk="0"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3"/>
                </a:lnTo>
                <a:lnTo>
                  <a:pt x="0" y="2566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/>
          <p:nvPr/>
        </p:nvSpPr>
        <p:spPr>
          <a:xfrm flipH="1" rot="875765">
            <a:off x="-315536" y="7531217"/>
            <a:ext cx="2204385" cy="3454165"/>
          </a:xfrm>
          <a:custGeom>
            <a:rect b="b" l="l" r="r" t="t"/>
            <a:pathLst>
              <a:path extrusionOk="0"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2"/>
          <p:cNvSpPr/>
          <p:nvPr/>
        </p:nvSpPr>
        <p:spPr>
          <a:xfrm>
            <a:off x="4574925" y="-578742"/>
            <a:ext cx="2326561" cy="1607442"/>
          </a:xfrm>
          <a:custGeom>
            <a:rect b="b" l="l" r="r" t="t"/>
            <a:pathLst>
              <a:path extrusionOk="0" h="1607442" w="2326561">
                <a:moveTo>
                  <a:pt x="0" y="0"/>
                </a:moveTo>
                <a:lnTo>
                  <a:pt x="2326561" y="0"/>
                </a:lnTo>
                <a:lnTo>
                  <a:pt x="2326561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2"/>
          <p:cNvSpPr/>
          <p:nvPr/>
        </p:nvSpPr>
        <p:spPr>
          <a:xfrm>
            <a:off x="11514463" y="-578742"/>
            <a:ext cx="2458597" cy="1506449"/>
          </a:xfrm>
          <a:custGeom>
            <a:rect b="b" l="l" r="r" t="t"/>
            <a:pathLst>
              <a:path extrusionOk="0"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2"/>
          <p:cNvSpPr txBox="1"/>
          <p:nvPr/>
        </p:nvSpPr>
        <p:spPr>
          <a:xfrm>
            <a:off x="2888457" y="1342568"/>
            <a:ext cx="125112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3F2722"/>
                </a:solidFill>
                <a:latin typeface="Alatsi"/>
                <a:ea typeface="Alatsi"/>
                <a:cs typeface="Alatsi"/>
                <a:sym typeface="Alatsi"/>
              </a:rPr>
              <a:t>I</a:t>
            </a:r>
            <a:r>
              <a:rPr b="0" i="0" lang="en-US" sz="6999" u="none" cap="none" strike="noStrike">
                <a:solidFill>
                  <a:srgbClr val="3F2722"/>
                </a:solidFill>
                <a:latin typeface="Alatsi"/>
                <a:ea typeface="Alatsi"/>
                <a:cs typeface="Alatsi"/>
                <a:sym typeface="Alatsi"/>
              </a:rPr>
              <a:t>NTRODUCTION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339150" y="3607425"/>
            <a:ext cx="15609600" cy="53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5434" lvl="1" marL="690868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199"/>
              <a:buFont typeface="Arial"/>
              <a:buChar char="•"/>
            </a:pPr>
            <a:r>
              <a:rPr b="0" i="0" lang="en-US" sz="3199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Definition: Serverless computing allows developers to focus on code execution without managing infrastructure.</a:t>
            </a:r>
            <a:endParaRPr b="0" i="0" sz="3199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435" lvl="1" marL="690869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199"/>
              <a:buFont typeface="Arial"/>
              <a:buChar char="•"/>
            </a:pPr>
            <a:r>
              <a:rPr b="0" i="0" lang="en-US" sz="3199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Models:</a:t>
            </a:r>
            <a:endParaRPr/>
          </a:p>
          <a:p>
            <a:pPr indent="0" lvl="0" marL="0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         Backend as a Service (BaaS) - Managed services for applications.</a:t>
            </a:r>
            <a:endParaRPr/>
          </a:p>
          <a:p>
            <a:pPr indent="0" lvl="0" marL="0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         Function as a Service (FaaS) - Developers write and execute code as</a:t>
            </a:r>
            <a:endParaRPr/>
          </a:p>
          <a:p>
            <a:pPr indent="0" lvl="0" marL="0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individual functions.</a:t>
            </a:r>
            <a:endParaRPr b="0" i="0" sz="3199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435" lvl="1" marL="690869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199"/>
              <a:buFont typeface="Arial"/>
              <a:buChar char="•"/>
            </a:pPr>
            <a:r>
              <a:rPr b="0" i="0" lang="en-US" sz="3199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Benefits: Pay-per-use model, scalability, and no server management.</a:t>
            </a:r>
            <a:endParaRPr/>
          </a:p>
          <a:p>
            <a:pPr indent="0" lvl="0" marL="0" marR="0" rtl="0" algn="just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99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3"/>
          <p:cNvGrpSpPr/>
          <p:nvPr/>
        </p:nvGrpSpPr>
        <p:grpSpPr>
          <a:xfrm>
            <a:off x="-898644" y="-468268"/>
            <a:ext cx="19519283" cy="11290101"/>
            <a:chOff x="0" y="0"/>
            <a:chExt cx="26025711" cy="15053469"/>
          </a:xfrm>
        </p:grpSpPr>
        <p:sp>
          <p:nvSpPr>
            <p:cNvPr id="118" name="Google Shape;118;p3"/>
            <p:cNvSpPr/>
            <p:nvPr/>
          </p:nvSpPr>
          <p:spPr>
            <a:xfrm rot="-5400000">
              <a:off x="5552015" y="-5552015"/>
              <a:ext cx="14921681" cy="26025711"/>
            </a:xfrm>
            <a:custGeom>
              <a:rect b="b" l="l" r="r" t="t"/>
              <a:pathLst>
                <a:path extrusionOk="0"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8591" r="-8888" t="0"/>
              </a:stretch>
            </a:blipFill>
            <a:ln>
              <a:noFill/>
            </a:ln>
          </p:spPr>
        </p:sp>
        <p:sp>
          <p:nvSpPr>
            <p:cNvPr id="119" name="Google Shape;119;p3"/>
            <p:cNvSpPr/>
            <p:nvPr/>
          </p:nvSpPr>
          <p:spPr>
            <a:xfrm rot="-5400000">
              <a:off x="6168319" y="-4654832"/>
              <a:ext cx="14624804" cy="24791798"/>
            </a:xfrm>
            <a:custGeom>
              <a:rect b="b" l="l" r="r" t="t"/>
              <a:pathLst>
                <a:path extrusionOk="0"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0000"/>
              </a:blip>
              <a:stretch>
                <a:fillRect b="-7765" l="-19689" r="-21330" t="-9815"/>
              </a:stretch>
            </a:blipFill>
            <a:ln>
              <a:noFill/>
            </a:ln>
          </p:spPr>
        </p:sp>
      </p:grpSp>
      <p:sp>
        <p:nvSpPr>
          <p:cNvPr id="120" name="Google Shape;120;p3"/>
          <p:cNvSpPr/>
          <p:nvPr/>
        </p:nvSpPr>
        <p:spPr>
          <a:xfrm>
            <a:off x="7200219" y="695200"/>
            <a:ext cx="10920985" cy="9143150"/>
          </a:xfrm>
          <a:custGeom>
            <a:rect b="b" l="l" r="r" t="t"/>
            <a:pathLst>
              <a:path extrusionOk="0" h="9143150" w="10920985">
                <a:moveTo>
                  <a:pt x="0" y="0"/>
                </a:moveTo>
                <a:lnTo>
                  <a:pt x="10920985" y="0"/>
                </a:lnTo>
                <a:lnTo>
                  <a:pt x="10920985" y="9143150"/>
                </a:lnTo>
                <a:lnTo>
                  <a:pt x="0" y="91431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3"/>
          <p:cNvSpPr txBox="1"/>
          <p:nvPr/>
        </p:nvSpPr>
        <p:spPr>
          <a:xfrm>
            <a:off x="-739546" y="895350"/>
            <a:ext cx="8169664" cy="243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3F2722"/>
                </a:solidFill>
                <a:latin typeface="Alatsi"/>
                <a:ea typeface="Alatsi"/>
                <a:cs typeface="Alatsi"/>
                <a:sym typeface="Alatsi"/>
              </a:rPr>
              <a:t>SERVERLESS </a:t>
            </a:r>
            <a:endParaRPr/>
          </a:p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3F2722"/>
                </a:solidFill>
                <a:latin typeface="Alatsi"/>
                <a:ea typeface="Alatsi"/>
                <a:cs typeface="Alatsi"/>
                <a:sym typeface="Alatsi"/>
              </a:rPr>
              <a:t>ECOSYSTEM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-329617" y="4130869"/>
            <a:ext cx="7349806" cy="5707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0629" lvl="1" marL="701258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48"/>
              <a:buFont typeface="Arial"/>
              <a:buChar char="•"/>
            </a:pPr>
            <a:r>
              <a:rPr b="0" i="0" lang="en-US" sz="3248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Components:</a:t>
            </a:r>
            <a:endParaRPr/>
          </a:p>
          <a:p>
            <a:pPr indent="-467505" lvl="2" marL="1402516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48"/>
              <a:buFont typeface="Arial"/>
              <a:buChar char="⚬"/>
            </a:pPr>
            <a:r>
              <a:rPr b="0" i="0" lang="en-US" sz="3248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Functions (stateless &amp; event-driven)</a:t>
            </a:r>
            <a:endParaRPr/>
          </a:p>
          <a:p>
            <a:pPr indent="-467505" lvl="2" marL="1402516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48"/>
              <a:buFont typeface="Arial"/>
              <a:buChar char="⚬"/>
            </a:pPr>
            <a:r>
              <a:rPr b="0" i="0" lang="en-US" sz="3248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API Gateways</a:t>
            </a:r>
            <a:endParaRPr/>
          </a:p>
          <a:p>
            <a:pPr indent="-467505" lvl="2" marL="1402516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48"/>
              <a:buFont typeface="Arial"/>
              <a:buChar char="⚬"/>
            </a:pPr>
            <a:r>
              <a:rPr b="0" i="0" lang="en-US" sz="3248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Cloud Services (Databases, Storage, Messaging)</a:t>
            </a:r>
            <a:endParaRPr/>
          </a:p>
          <a:p>
            <a:pPr indent="-467505" lvl="2" marL="1402516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48"/>
              <a:buFont typeface="Arial"/>
              <a:buChar char="⚬"/>
            </a:pPr>
            <a:r>
              <a:rPr b="0" i="0" lang="en-US" sz="3248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Security Tools (IAM, VPC)</a:t>
            </a:r>
            <a:endParaRPr/>
          </a:p>
          <a:p>
            <a:pPr indent="-467505" lvl="2" marL="1402516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48"/>
              <a:buFont typeface="Arial"/>
              <a:buChar char="⚬"/>
            </a:pPr>
            <a:r>
              <a:rPr b="0" i="0" lang="en-US" sz="3248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Control Plane (orchestration, monitoring)</a:t>
            </a:r>
            <a:endParaRPr/>
          </a:p>
          <a:p>
            <a:pPr indent="0" lvl="0" marL="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48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wipe dir="l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-898644" y="-468268"/>
            <a:ext cx="19519283" cy="11290101"/>
            <a:chOff x="0" y="0"/>
            <a:chExt cx="26025711" cy="15053469"/>
          </a:xfrm>
        </p:grpSpPr>
        <p:sp>
          <p:nvSpPr>
            <p:cNvPr id="128" name="Google Shape;128;p4"/>
            <p:cNvSpPr/>
            <p:nvPr/>
          </p:nvSpPr>
          <p:spPr>
            <a:xfrm rot="-5400000">
              <a:off x="5552015" y="-5552015"/>
              <a:ext cx="14921681" cy="26025711"/>
            </a:xfrm>
            <a:custGeom>
              <a:rect b="b" l="l" r="r" t="t"/>
              <a:pathLst>
                <a:path extrusionOk="0"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8591" r="-8888" t="0"/>
              </a:stretch>
            </a:blipFill>
            <a:ln>
              <a:noFill/>
            </a:ln>
          </p:spPr>
        </p:sp>
        <p:sp>
          <p:nvSpPr>
            <p:cNvPr id="129" name="Google Shape;129;p4"/>
            <p:cNvSpPr/>
            <p:nvPr/>
          </p:nvSpPr>
          <p:spPr>
            <a:xfrm rot="-5400000">
              <a:off x="6168319" y="-4654832"/>
              <a:ext cx="14624804" cy="24791798"/>
            </a:xfrm>
            <a:custGeom>
              <a:rect b="b" l="l" r="r" t="t"/>
              <a:pathLst>
                <a:path extrusionOk="0"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0000"/>
              </a:blip>
              <a:stretch>
                <a:fillRect b="-7765" l="-19689" r="-21330" t="-9815"/>
              </a:stretch>
            </a:blipFill>
            <a:ln>
              <a:noFill/>
            </a:ln>
          </p:spPr>
        </p:sp>
      </p:grpSp>
      <p:sp>
        <p:nvSpPr>
          <p:cNvPr id="130" name="Google Shape;130;p4"/>
          <p:cNvSpPr/>
          <p:nvPr/>
        </p:nvSpPr>
        <p:spPr>
          <a:xfrm>
            <a:off x="17078188" y="7041396"/>
            <a:ext cx="1209812" cy="3636048"/>
          </a:xfrm>
          <a:custGeom>
            <a:rect b="b" l="l" r="r" t="t"/>
            <a:pathLst>
              <a:path extrusionOk="0"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4"/>
          <p:cNvSpPr/>
          <p:nvPr/>
        </p:nvSpPr>
        <p:spPr>
          <a:xfrm>
            <a:off x="5196524" y="9086932"/>
            <a:ext cx="3371824" cy="2066008"/>
          </a:xfrm>
          <a:custGeom>
            <a:rect b="b" l="l" r="r" t="t"/>
            <a:pathLst>
              <a:path extrusionOk="0" h="2066008" w="3371824">
                <a:moveTo>
                  <a:pt x="0" y="0"/>
                </a:moveTo>
                <a:lnTo>
                  <a:pt x="3371824" y="0"/>
                </a:lnTo>
                <a:lnTo>
                  <a:pt x="3371824" y="2066009"/>
                </a:lnTo>
                <a:lnTo>
                  <a:pt x="0" y="2066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4"/>
          <p:cNvSpPr/>
          <p:nvPr/>
        </p:nvSpPr>
        <p:spPr>
          <a:xfrm flipH="1">
            <a:off x="16307674" y="-238589"/>
            <a:ext cx="2419014" cy="2089148"/>
          </a:xfrm>
          <a:custGeom>
            <a:rect b="b" l="l" r="r" t="t"/>
            <a:pathLst>
              <a:path extrusionOk="0" h="2089148" w="2419014">
                <a:moveTo>
                  <a:pt x="2419013" y="0"/>
                </a:moveTo>
                <a:lnTo>
                  <a:pt x="0" y="0"/>
                </a:lnTo>
                <a:lnTo>
                  <a:pt x="0" y="2089148"/>
                </a:lnTo>
                <a:lnTo>
                  <a:pt x="2419013" y="2089148"/>
                </a:lnTo>
                <a:lnTo>
                  <a:pt x="241901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4"/>
          <p:cNvSpPr/>
          <p:nvPr/>
        </p:nvSpPr>
        <p:spPr>
          <a:xfrm>
            <a:off x="-677181" y="-390444"/>
            <a:ext cx="2927677" cy="2241003"/>
          </a:xfrm>
          <a:custGeom>
            <a:rect b="b" l="l" r="r" t="t"/>
            <a:pathLst>
              <a:path extrusionOk="0" h="2241003" w="2927677">
                <a:moveTo>
                  <a:pt x="0" y="0"/>
                </a:moveTo>
                <a:lnTo>
                  <a:pt x="2927677" y="0"/>
                </a:lnTo>
                <a:lnTo>
                  <a:pt x="2927677" y="2241003"/>
                </a:lnTo>
                <a:lnTo>
                  <a:pt x="0" y="2241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4"/>
          <p:cNvSpPr/>
          <p:nvPr/>
        </p:nvSpPr>
        <p:spPr>
          <a:xfrm>
            <a:off x="11514463" y="8836840"/>
            <a:ext cx="3714228" cy="2566194"/>
          </a:xfrm>
          <a:custGeom>
            <a:rect b="b" l="l" r="r" t="t"/>
            <a:pathLst>
              <a:path extrusionOk="0"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3"/>
                </a:lnTo>
                <a:lnTo>
                  <a:pt x="0" y="2566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4"/>
          <p:cNvSpPr/>
          <p:nvPr/>
        </p:nvSpPr>
        <p:spPr>
          <a:xfrm flipH="1" rot="875765">
            <a:off x="-325061" y="7531217"/>
            <a:ext cx="2204385" cy="3454165"/>
          </a:xfrm>
          <a:custGeom>
            <a:rect b="b" l="l" r="r" t="t"/>
            <a:pathLst>
              <a:path extrusionOk="0"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4"/>
          <p:cNvSpPr/>
          <p:nvPr/>
        </p:nvSpPr>
        <p:spPr>
          <a:xfrm>
            <a:off x="4574925" y="-578742"/>
            <a:ext cx="2326561" cy="1607442"/>
          </a:xfrm>
          <a:custGeom>
            <a:rect b="b" l="l" r="r" t="t"/>
            <a:pathLst>
              <a:path extrusionOk="0" h="1607442" w="2326561">
                <a:moveTo>
                  <a:pt x="0" y="0"/>
                </a:moveTo>
                <a:lnTo>
                  <a:pt x="2326561" y="0"/>
                </a:lnTo>
                <a:lnTo>
                  <a:pt x="2326561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4"/>
          <p:cNvSpPr/>
          <p:nvPr/>
        </p:nvSpPr>
        <p:spPr>
          <a:xfrm>
            <a:off x="11514463" y="-578742"/>
            <a:ext cx="2458597" cy="1506449"/>
          </a:xfrm>
          <a:custGeom>
            <a:rect b="b" l="l" r="r" t="t"/>
            <a:pathLst>
              <a:path extrusionOk="0"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4"/>
          <p:cNvSpPr txBox="1"/>
          <p:nvPr/>
        </p:nvSpPr>
        <p:spPr>
          <a:xfrm>
            <a:off x="846113" y="2290902"/>
            <a:ext cx="17441887" cy="1094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00" u="none" cap="none" strike="noStrike">
                <a:solidFill>
                  <a:srgbClr val="3F2722"/>
                </a:solidFill>
                <a:latin typeface="Alatsi"/>
                <a:ea typeface="Alatsi"/>
                <a:cs typeface="Alatsi"/>
                <a:sym typeface="Alatsi"/>
              </a:rPr>
              <a:t>SECURITY ADVANTAGES OF SERVERLESS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1785966" y="4766767"/>
            <a:ext cx="15292222" cy="3194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1111" lvl="1" marL="782225" marR="0" rtl="0" algn="just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623"/>
              <a:buFont typeface="Arial"/>
              <a:buChar char="•"/>
            </a:pPr>
            <a:r>
              <a:rPr b="0" i="0" lang="en-US" sz="3623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Short-lived functions reduce attack time</a:t>
            </a:r>
            <a:endParaRPr/>
          </a:p>
          <a:p>
            <a:pPr indent="-391111" lvl="1" marL="782225" marR="0" rtl="0" algn="just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623"/>
              <a:buFont typeface="Arial"/>
              <a:buChar char="•"/>
            </a:pPr>
            <a:r>
              <a:rPr b="0" i="0" lang="en-US" sz="3623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Fine-grained permissions limit access</a:t>
            </a:r>
            <a:endParaRPr/>
          </a:p>
          <a:p>
            <a:pPr indent="-391111" lvl="1" marL="782225" marR="0" rtl="0" algn="just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623"/>
              <a:buFont typeface="Arial"/>
              <a:buChar char="•"/>
            </a:pPr>
            <a:r>
              <a:rPr b="0" i="0" lang="en-US" sz="3623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Auto-scaling helps mitigate DoS attacks</a:t>
            </a:r>
            <a:endParaRPr/>
          </a:p>
          <a:p>
            <a:pPr indent="-391111" lvl="1" marL="782225" marR="0" rtl="0" algn="just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623"/>
              <a:buFont typeface="Arial"/>
              <a:buChar char="•"/>
            </a:pPr>
            <a:r>
              <a:rPr b="0" i="0" lang="en-US" sz="3623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Shared security responsibility (Cloud provider &amp; Developer)</a:t>
            </a:r>
            <a:endParaRPr/>
          </a:p>
          <a:p>
            <a:pPr indent="0" lvl="0" marL="0" marR="0" rtl="0" algn="just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23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5"/>
          <p:cNvGrpSpPr/>
          <p:nvPr/>
        </p:nvGrpSpPr>
        <p:grpSpPr>
          <a:xfrm>
            <a:off x="-898644" y="-468268"/>
            <a:ext cx="19519283" cy="11290101"/>
            <a:chOff x="0" y="0"/>
            <a:chExt cx="26025711" cy="15053469"/>
          </a:xfrm>
        </p:grpSpPr>
        <p:sp>
          <p:nvSpPr>
            <p:cNvPr id="145" name="Google Shape;145;p5"/>
            <p:cNvSpPr/>
            <p:nvPr/>
          </p:nvSpPr>
          <p:spPr>
            <a:xfrm rot="-5400000">
              <a:off x="5552015" y="-5552015"/>
              <a:ext cx="14921681" cy="26025711"/>
            </a:xfrm>
            <a:custGeom>
              <a:rect b="b" l="l" r="r" t="t"/>
              <a:pathLst>
                <a:path extrusionOk="0"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8591" r="-8888" t="0"/>
              </a:stretch>
            </a:blipFill>
            <a:ln>
              <a:noFill/>
            </a:ln>
          </p:spPr>
        </p:sp>
        <p:sp>
          <p:nvSpPr>
            <p:cNvPr id="146" name="Google Shape;146;p5"/>
            <p:cNvSpPr/>
            <p:nvPr/>
          </p:nvSpPr>
          <p:spPr>
            <a:xfrm rot="-5400000">
              <a:off x="6168319" y="-4654832"/>
              <a:ext cx="14624804" cy="24791798"/>
            </a:xfrm>
            <a:custGeom>
              <a:rect b="b" l="l" r="r" t="t"/>
              <a:pathLst>
                <a:path extrusionOk="0"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0000"/>
              </a:blip>
              <a:stretch>
                <a:fillRect b="-7765" l="-19689" r="-21330" t="-9815"/>
              </a:stretch>
            </a:blipFill>
            <a:ln>
              <a:noFill/>
            </a:ln>
          </p:spPr>
        </p:sp>
      </p:grpSp>
      <p:sp>
        <p:nvSpPr>
          <p:cNvPr id="147" name="Google Shape;147;p5"/>
          <p:cNvSpPr/>
          <p:nvPr/>
        </p:nvSpPr>
        <p:spPr>
          <a:xfrm>
            <a:off x="17078188" y="7041396"/>
            <a:ext cx="1209812" cy="3636048"/>
          </a:xfrm>
          <a:custGeom>
            <a:rect b="b" l="l" r="r" t="t"/>
            <a:pathLst>
              <a:path extrusionOk="0"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5"/>
          <p:cNvSpPr/>
          <p:nvPr/>
        </p:nvSpPr>
        <p:spPr>
          <a:xfrm>
            <a:off x="5215574" y="9086932"/>
            <a:ext cx="3371824" cy="2066008"/>
          </a:xfrm>
          <a:custGeom>
            <a:rect b="b" l="l" r="r" t="t"/>
            <a:pathLst>
              <a:path extrusionOk="0" h="2066008" w="3371824">
                <a:moveTo>
                  <a:pt x="0" y="0"/>
                </a:moveTo>
                <a:lnTo>
                  <a:pt x="3371824" y="0"/>
                </a:lnTo>
                <a:lnTo>
                  <a:pt x="3371824" y="2066009"/>
                </a:lnTo>
                <a:lnTo>
                  <a:pt x="0" y="2066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5"/>
          <p:cNvSpPr/>
          <p:nvPr/>
        </p:nvSpPr>
        <p:spPr>
          <a:xfrm flipH="1">
            <a:off x="16307674" y="-238589"/>
            <a:ext cx="2419014" cy="2089148"/>
          </a:xfrm>
          <a:custGeom>
            <a:rect b="b" l="l" r="r" t="t"/>
            <a:pathLst>
              <a:path extrusionOk="0" h="2089148" w="2419014">
                <a:moveTo>
                  <a:pt x="2419013" y="0"/>
                </a:moveTo>
                <a:lnTo>
                  <a:pt x="0" y="0"/>
                </a:lnTo>
                <a:lnTo>
                  <a:pt x="0" y="2089148"/>
                </a:lnTo>
                <a:lnTo>
                  <a:pt x="2419013" y="2089148"/>
                </a:lnTo>
                <a:lnTo>
                  <a:pt x="241901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5"/>
          <p:cNvSpPr/>
          <p:nvPr/>
        </p:nvSpPr>
        <p:spPr>
          <a:xfrm>
            <a:off x="-677181" y="-390444"/>
            <a:ext cx="2927677" cy="2241003"/>
          </a:xfrm>
          <a:custGeom>
            <a:rect b="b" l="l" r="r" t="t"/>
            <a:pathLst>
              <a:path extrusionOk="0" h="2241003" w="2927677">
                <a:moveTo>
                  <a:pt x="0" y="0"/>
                </a:moveTo>
                <a:lnTo>
                  <a:pt x="2927677" y="0"/>
                </a:lnTo>
                <a:lnTo>
                  <a:pt x="2927677" y="2241003"/>
                </a:lnTo>
                <a:lnTo>
                  <a:pt x="0" y="2241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5"/>
          <p:cNvSpPr/>
          <p:nvPr/>
        </p:nvSpPr>
        <p:spPr>
          <a:xfrm>
            <a:off x="11514463" y="8836840"/>
            <a:ext cx="3714228" cy="2566194"/>
          </a:xfrm>
          <a:custGeom>
            <a:rect b="b" l="l" r="r" t="t"/>
            <a:pathLst>
              <a:path extrusionOk="0"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3"/>
                </a:lnTo>
                <a:lnTo>
                  <a:pt x="0" y="2566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5"/>
          <p:cNvSpPr/>
          <p:nvPr/>
        </p:nvSpPr>
        <p:spPr>
          <a:xfrm flipH="1" rot="875765">
            <a:off x="-315536" y="7531217"/>
            <a:ext cx="2204385" cy="3454165"/>
          </a:xfrm>
          <a:custGeom>
            <a:rect b="b" l="l" r="r" t="t"/>
            <a:pathLst>
              <a:path extrusionOk="0"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5"/>
          <p:cNvSpPr/>
          <p:nvPr/>
        </p:nvSpPr>
        <p:spPr>
          <a:xfrm>
            <a:off x="4574925" y="-578742"/>
            <a:ext cx="2326561" cy="1607442"/>
          </a:xfrm>
          <a:custGeom>
            <a:rect b="b" l="l" r="r" t="t"/>
            <a:pathLst>
              <a:path extrusionOk="0" h="1607442" w="2326561">
                <a:moveTo>
                  <a:pt x="0" y="0"/>
                </a:moveTo>
                <a:lnTo>
                  <a:pt x="2326561" y="0"/>
                </a:lnTo>
                <a:lnTo>
                  <a:pt x="2326561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5"/>
          <p:cNvSpPr/>
          <p:nvPr/>
        </p:nvSpPr>
        <p:spPr>
          <a:xfrm>
            <a:off x="11514463" y="-578742"/>
            <a:ext cx="2458597" cy="1506449"/>
          </a:xfrm>
          <a:custGeom>
            <a:rect b="b" l="l" r="r" t="t"/>
            <a:pathLst>
              <a:path extrusionOk="0"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5"/>
          <p:cNvSpPr txBox="1"/>
          <p:nvPr/>
        </p:nvSpPr>
        <p:spPr>
          <a:xfrm>
            <a:off x="700050" y="2239177"/>
            <a:ext cx="16887901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3F2722"/>
                </a:solidFill>
                <a:latin typeface="Alatsi"/>
                <a:ea typeface="Alatsi"/>
                <a:cs typeface="Alatsi"/>
                <a:sym typeface="Alatsi"/>
              </a:rPr>
              <a:t>SECURITY RISKS AND CHALLENGES</a:t>
            </a:r>
            <a:endParaRPr/>
          </a:p>
        </p:txBody>
      </p:sp>
      <p:sp>
        <p:nvSpPr>
          <p:cNvPr id="156" name="Google Shape;156;p5"/>
          <p:cNvSpPr txBox="1"/>
          <p:nvPr/>
        </p:nvSpPr>
        <p:spPr>
          <a:xfrm>
            <a:off x="1028700" y="4171337"/>
            <a:ext cx="16230600" cy="4091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9174" lvl="1" marL="718349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327"/>
              <a:buFont typeface="Arial"/>
              <a:buChar char="•"/>
            </a:pPr>
            <a:r>
              <a:rPr b="0" i="0" lang="en-US" sz="3327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Increased Attack Surface: More API endpoints and event triggers.</a:t>
            </a:r>
            <a:endParaRPr/>
          </a:p>
          <a:p>
            <a:pPr indent="-359174" lvl="1" marL="718349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327"/>
              <a:buFont typeface="Arial"/>
              <a:buChar char="•"/>
            </a:pPr>
            <a:r>
              <a:rPr b="0" i="0" lang="en-US" sz="3327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Shared Infrastructure Risks: Possible side-channel attacks.</a:t>
            </a:r>
            <a:endParaRPr/>
          </a:p>
          <a:p>
            <a:pPr indent="-359174" lvl="1" marL="718349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327"/>
              <a:buFont typeface="Arial"/>
              <a:buChar char="•"/>
            </a:pPr>
            <a:r>
              <a:rPr b="0" i="0" lang="en-US" sz="3327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Lack of Visibility: Cloud providers’ security mechanisms are not always transparent.</a:t>
            </a:r>
            <a:endParaRPr/>
          </a:p>
          <a:p>
            <a:pPr indent="-359174" lvl="1" marL="718349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327"/>
              <a:buFont typeface="Arial"/>
              <a:buChar char="•"/>
            </a:pPr>
            <a:r>
              <a:rPr b="0" i="0" lang="en-US" sz="3327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Denial of Wallet (DoW) Attacks: Attackers can increase resource consumption to drive up costs.</a:t>
            </a:r>
            <a:endParaRPr/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27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6"/>
          <p:cNvGrpSpPr/>
          <p:nvPr/>
        </p:nvGrpSpPr>
        <p:grpSpPr>
          <a:xfrm>
            <a:off x="-898644" y="-468268"/>
            <a:ext cx="19519283" cy="11290101"/>
            <a:chOff x="0" y="0"/>
            <a:chExt cx="26025711" cy="15053469"/>
          </a:xfrm>
        </p:grpSpPr>
        <p:sp>
          <p:nvSpPr>
            <p:cNvPr id="162" name="Google Shape;162;p6"/>
            <p:cNvSpPr/>
            <p:nvPr/>
          </p:nvSpPr>
          <p:spPr>
            <a:xfrm rot="-5400000">
              <a:off x="5552015" y="-5552015"/>
              <a:ext cx="14921681" cy="26025711"/>
            </a:xfrm>
            <a:custGeom>
              <a:rect b="b" l="l" r="r" t="t"/>
              <a:pathLst>
                <a:path extrusionOk="0"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8591" r="-8888" t="0"/>
              </a:stretch>
            </a:blipFill>
            <a:ln>
              <a:noFill/>
            </a:ln>
          </p:spPr>
        </p:sp>
        <p:sp>
          <p:nvSpPr>
            <p:cNvPr id="163" name="Google Shape;163;p6"/>
            <p:cNvSpPr/>
            <p:nvPr/>
          </p:nvSpPr>
          <p:spPr>
            <a:xfrm rot="-5400000">
              <a:off x="6168319" y="-4654832"/>
              <a:ext cx="14624804" cy="24791798"/>
            </a:xfrm>
            <a:custGeom>
              <a:rect b="b" l="l" r="r" t="t"/>
              <a:pathLst>
                <a:path extrusionOk="0"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0000"/>
              </a:blip>
              <a:stretch>
                <a:fillRect b="-7765" l="-19689" r="-21330" t="-9815"/>
              </a:stretch>
            </a:blipFill>
            <a:ln>
              <a:noFill/>
            </a:ln>
          </p:spPr>
        </p:sp>
      </p:grpSp>
      <p:sp>
        <p:nvSpPr>
          <p:cNvPr id="164" name="Google Shape;164;p6"/>
          <p:cNvSpPr/>
          <p:nvPr/>
        </p:nvSpPr>
        <p:spPr>
          <a:xfrm>
            <a:off x="17078188" y="7041396"/>
            <a:ext cx="1209812" cy="3636048"/>
          </a:xfrm>
          <a:custGeom>
            <a:rect b="b" l="l" r="r" t="t"/>
            <a:pathLst>
              <a:path extrusionOk="0"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6"/>
          <p:cNvSpPr/>
          <p:nvPr/>
        </p:nvSpPr>
        <p:spPr>
          <a:xfrm>
            <a:off x="5215574" y="9086932"/>
            <a:ext cx="3371824" cy="2066008"/>
          </a:xfrm>
          <a:custGeom>
            <a:rect b="b" l="l" r="r" t="t"/>
            <a:pathLst>
              <a:path extrusionOk="0" h="2066008" w="3371824">
                <a:moveTo>
                  <a:pt x="0" y="0"/>
                </a:moveTo>
                <a:lnTo>
                  <a:pt x="3371824" y="0"/>
                </a:lnTo>
                <a:lnTo>
                  <a:pt x="3371824" y="2066009"/>
                </a:lnTo>
                <a:lnTo>
                  <a:pt x="0" y="2066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6"/>
          <p:cNvSpPr/>
          <p:nvPr/>
        </p:nvSpPr>
        <p:spPr>
          <a:xfrm flipH="1">
            <a:off x="16307674" y="-238589"/>
            <a:ext cx="2419014" cy="2089148"/>
          </a:xfrm>
          <a:custGeom>
            <a:rect b="b" l="l" r="r" t="t"/>
            <a:pathLst>
              <a:path extrusionOk="0" h="2089148" w="2419014">
                <a:moveTo>
                  <a:pt x="2419013" y="0"/>
                </a:moveTo>
                <a:lnTo>
                  <a:pt x="0" y="0"/>
                </a:lnTo>
                <a:lnTo>
                  <a:pt x="0" y="2089148"/>
                </a:lnTo>
                <a:lnTo>
                  <a:pt x="2419013" y="2089148"/>
                </a:lnTo>
                <a:lnTo>
                  <a:pt x="241901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6"/>
          <p:cNvSpPr/>
          <p:nvPr/>
        </p:nvSpPr>
        <p:spPr>
          <a:xfrm>
            <a:off x="-677181" y="-390444"/>
            <a:ext cx="2927677" cy="2241003"/>
          </a:xfrm>
          <a:custGeom>
            <a:rect b="b" l="l" r="r" t="t"/>
            <a:pathLst>
              <a:path extrusionOk="0" h="2241003" w="2927677">
                <a:moveTo>
                  <a:pt x="0" y="0"/>
                </a:moveTo>
                <a:lnTo>
                  <a:pt x="2927677" y="0"/>
                </a:lnTo>
                <a:lnTo>
                  <a:pt x="2927677" y="2241003"/>
                </a:lnTo>
                <a:lnTo>
                  <a:pt x="0" y="2241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6"/>
          <p:cNvSpPr/>
          <p:nvPr/>
        </p:nvSpPr>
        <p:spPr>
          <a:xfrm>
            <a:off x="11514463" y="8836840"/>
            <a:ext cx="3714228" cy="2566194"/>
          </a:xfrm>
          <a:custGeom>
            <a:rect b="b" l="l" r="r" t="t"/>
            <a:pathLst>
              <a:path extrusionOk="0"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3"/>
                </a:lnTo>
                <a:lnTo>
                  <a:pt x="0" y="2566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6"/>
          <p:cNvSpPr/>
          <p:nvPr/>
        </p:nvSpPr>
        <p:spPr>
          <a:xfrm flipH="1" rot="875765">
            <a:off x="-315536" y="7531217"/>
            <a:ext cx="2204385" cy="3454165"/>
          </a:xfrm>
          <a:custGeom>
            <a:rect b="b" l="l" r="r" t="t"/>
            <a:pathLst>
              <a:path extrusionOk="0"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6"/>
          <p:cNvSpPr/>
          <p:nvPr/>
        </p:nvSpPr>
        <p:spPr>
          <a:xfrm>
            <a:off x="4574925" y="-578742"/>
            <a:ext cx="2326561" cy="1607442"/>
          </a:xfrm>
          <a:custGeom>
            <a:rect b="b" l="l" r="r" t="t"/>
            <a:pathLst>
              <a:path extrusionOk="0" h="1607442" w="2326561">
                <a:moveTo>
                  <a:pt x="0" y="0"/>
                </a:moveTo>
                <a:lnTo>
                  <a:pt x="2326561" y="0"/>
                </a:lnTo>
                <a:lnTo>
                  <a:pt x="2326561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6"/>
          <p:cNvSpPr/>
          <p:nvPr/>
        </p:nvSpPr>
        <p:spPr>
          <a:xfrm>
            <a:off x="11514463" y="-578742"/>
            <a:ext cx="2458597" cy="1506449"/>
          </a:xfrm>
          <a:custGeom>
            <a:rect b="b" l="l" r="r" t="t"/>
            <a:pathLst>
              <a:path extrusionOk="0"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6"/>
          <p:cNvSpPr/>
          <p:nvPr/>
        </p:nvSpPr>
        <p:spPr>
          <a:xfrm>
            <a:off x="2793464" y="2885383"/>
            <a:ext cx="5642577" cy="6282221"/>
          </a:xfrm>
          <a:custGeom>
            <a:rect b="b" l="l" r="r" t="t"/>
            <a:pathLst>
              <a:path extrusionOk="0" h="6282221" w="5642577">
                <a:moveTo>
                  <a:pt x="0" y="0"/>
                </a:moveTo>
                <a:lnTo>
                  <a:pt x="5642577" y="0"/>
                </a:lnTo>
                <a:lnTo>
                  <a:pt x="5642577" y="6282221"/>
                </a:lnTo>
                <a:lnTo>
                  <a:pt x="0" y="6282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6"/>
          <p:cNvSpPr txBox="1"/>
          <p:nvPr/>
        </p:nvSpPr>
        <p:spPr>
          <a:xfrm>
            <a:off x="306303" y="1342568"/>
            <a:ext cx="17376791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3F2722"/>
                </a:solidFill>
                <a:latin typeface="Alatsi"/>
                <a:ea typeface="Alatsi"/>
                <a:cs typeface="Alatsi"/>
                <a:sym typeface="Alatsi"/>
              </a:rPr>
              <a:t>THREAT MODEL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3001433" y="3547534"/>
            <a:ext cx="5226640" cy="5268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41" u="none" cap="none" strike="noStrike">
                <a:solidFill>
                  <a:srgbClr val="594A47"/>
                </a:solidFill>
                <a:latin typeface="Arial"/>
                <a:ea typeface="Arial"/>
                <a:cs typeface="Arial"/>
                <a:sym typeface="Arial"/>
              </a:rPr>
              <a:t>External Threats:</a:t>
            </a:r>
            <a:endParaRPr/>
          </a:p>
          <a:p>
            <a:pPr indent="-403946" lvl="1" marL="807891" marR="0" rtl="0" algn="just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594A47"/>
              </a:buClr>
              <a:buSzPts val="3741"/>
              <a:buFont typeface="Arial"/>
              <a:buChar char="•"/>
            </a:pPr>
            <a:r>
              <a:rPr b="0" i="0" lang="en-US" sz="3741" u="none" cap="none" strike="noStrike">
                <a:solidFill>
                  <a:srgbClr val="594A47"/>
                </a:solidFill>
                <a:latin typeface="Arial"/>
                <a:ea typeface="Arial"/>
                <a:cs typeface="Arial"/>
                <a:sym typeface="Arial"/>
              </a:rPr>
              <a:t>Injection attacks (SQL, XSS, Command injection)</a:t>
            </a:r>
            <a:endParaRPr/>
          </a:p>
          <a:p>
            <a:pPr indent="-403946" lvl="1" marL="807891" marR="0" rtl="0" algn="just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594A47"/>
              </a:buClr>
              <a:buSzPts val="3741"/>
              <a:buFont typeface="Arial"/>
              <a:buChar char="•"/>
            </a:pPr>
            <a:r>
              <a:rPr b="0" i="0" lang="en-US" sz="3741" u="none" cap="none" strike="noStrike">
                <a:solidFill>
                  <a:srgbClr val="594A47"/>
                </a:solidFill>
                <a:latin typeface="Arial"/>
                <a:ea typeface="Arial"/>
                <a:cs typeface="Arial"/>
                <a:sym typeface="Arial"/>
              </a:rPr>
              <a:t>API Exploitation</a:t>
            </a:r>
            <a:endParaRPr/>
          </a:p>
          <a:p>
            <a:pPr indent="-403946" lvl="1" marL="807891" marR="0" rtl="0" algn="just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594A47"/>
              </a:buClr>
              <a:buSzPts val="3741"/>
              <a:buFont typeface="Arial"/>
              <a:buChar char="•"/>
            </a:pPr>
            <a:r>
              <a:rPr b="0" i="0" lang="en-US" sz="3741" u="none" cap="none" strike="noStrike">
                <a:solidFill>
                  <a:srgbClr val="594A47"/>
                </a:solidFill>
                <a:latin typeface="Arial"/>
                <a:ea typeface="Arial"/>
                <a:cs typeface="Arial"/>
                <a:sym typeface="Arial"/>
              </a:rPr>
              <a:t>Event Injection</a:t>
            </a:r>
            <a:endParaRPr/>
          </a:p>
          <a:p>
            <a:pPr indent="0" lvl="0" marL="0" marR="0" rtl="0" algn="just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41" u="none" cap="none" strike="noStrike">
              <a:solidFill>
                <a:srgbClr val="594A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10011504" y="2885383"/>
            <a:ext cx="5642577" cy="6282221"/>
          </a:xfrm>
          <a:custGeom>
            <a:rect b="b" l="l" r="r" t="t"/>
            <a:pathLst>
              <a:path extrusionOk="0" h="6282221" w="5642577">
                <a:moveTo>
                  <a:pt x="0" y="0"/>
                </a:moveTo>
                <a:lnTo>
                  <a:pt x="5642577" y="0"/>
                </a:lnTo>
                <a:lnTo>
                  <a:pt x="5642577" y="6282221"/>
                </a:lnTo>
                <a:lnTo>
                  <a:pt x="0" y="6282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6"/>
          <p:cNvSpPr txBox="1"/>
          <p:nvPr/>
        </p:nvSpPr>
        <p:spPr>
          <a:xfrm>
            <a:off x="10219473" y="3547534"/>
            <a:ext cx="5226640" cy="5268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41" u="none" cap="none" strike="noStrike">
                <a:solidFill>
                  <a:srgbClr val="594A47"/>
                </a:solidFill>
                <a:latin typeface="Arial"/>
                <a:ea typeface="Arial"/>
                <a:cs typeface="Arial"/>
                <a:sym typeface="Arial"/>
              </a:rPr>
              <a:t>Internal Threats:</a:t>
            </a:r>
            <a:endParaRPr/>
          </a:p>
          <a:p>
            <a:pPr indent="-403946" lvl="1" marL="807891" marR="0" rtl="0" algn="just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594A47"/>
              </a:buClr>
              <a:buSzPts val="3741"/>
              <a:buFont typeface="Arial"/>
              <a:buChar char="•"/>
            </a:pPr>
            <a:r>
              <a:rPr b="0" i="0" lang="en-US" sz="3741" u="none" cap="none" strike="noStrike">
                <a:solidFill>
                  <a:srgbClr val="594A47"/>
                </a:solidFill>
                <a:latin typeface="Arial"/>
                <a:ea typeface="Arial"/>
                <a:cs typeface="Arial"/>
                <a:sym typeface="Arial"/>
              </a:rPr>
              <a:t>Malicious insider functions</a:t>
            </a:r>
            <a:endParaRPr/>
          </a:p>
          <a:p>
            <a:pPr indent="-403946" lvl="1" marL="807891" marR="0" rtl="0" algn="just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594A47"/>
              </a:buClr>
              <a:buSzPts val="3741"/>
              <a:buFont typeface="Arial"/>
              <a:buChar char="•"/>
            </a:pPr>
            <a:r>
              <a:rPr b="0" i="0" lang="en-US" sz="3741" u="none" cap="none" strike="noStrike">
                <a:solidFill>
                  <a:srgbClr val="594A47"/>
                </a:solidFill>
                <a:latin typeface="Arial"/>
                <a:ea typeface="Arial"/>
                <a:cs typeface="Arial"/>
                <a:sym typeface="Arial"/>
              </a:rPr>
              <a:t>Privilege Escalation</a:t>
            </a:r>
            <a:endParaRPr/>
          </a:p>
          <a:p>
            <a:pPr indent="-403946" lvl="1" marL="807891" marR="0" rtl="0" algn="just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Clr>
                <a:srgbClr val="594A47"/>
              </a:buClr>
              <a:buSzPts val="3741"/>
              <a:buFont typeface="Arial"/>
              <a:buChar char="•"/>
            </a:pPr>
            <a:r>
              <a:rPr b="0" i="0" lang="en-US" sz="3741" u="none" cap="none" strike="noStrike">
                <a:solidFill>
                  <a:srgbClr val="594A47"/>
                </a:solidFill>
                <a:latin typeface="Arial"/>
                <a:ea typeface="Arial"/>
                <a:cs typeface="Arial"/>
                <a:sym typeface="Arial"/>
              </a:rPr>
              <a:t>Side-Channel Attacks</a:t>
            </a:r>
            <a:endParaRPr/>
          </a:p>
          <a:p>
            <a:pPr indent="0" lvl="0" marL="0" marR="0" rtl="0" algn="just">
              <a:lnSpc>
                <a:spcPct val="161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41" u="none" cap="none" strike="noStrike">
              <a:solidFill>
                <a:srgbClr val="594A4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7"/>
          <p:cNvGrpSpPr/>
          <p:nvPr/>
        </p:nvGrpSpPr>
        <p:grpSpPr>
          <a:xfrm>
            <a:off x="-898644" y="-468268"/>
            <a:ext cx="19519283" cy="11290101"/>
            <a:chOff x="0" y="0"/>
            <a:chExt cx="26025711" cy="15053469"/>
          </a:xfrm>
        </p:grpSpPr>
        <p:sp>
          <p:nvSpPr>
            <p:cNvPr id="182" name="Google Shape;182;p7"/>
            <p:cNvSpPr/>
            <p:nvPr/>
          </p:nvSpPr>
          <p:spPr>
            <a:xfrm rot="-5400000">
              <a:off x="5552015" y="-5552015"/>
              <a:ext cx="14921681" cy="26025711"/>
            </a:xfrm>
            <a:custGeom>
              <a:rect b="b" l="l" r="r" t="t"/>
              <a:pathLst>
                <a:path extrusionOk="0"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8591" r="-8888" t="0"/>
              </a:stretch>
            </a:blipFill>
            <a:ln>
              <a:noFill/>
            </a:ln>
          </p:spPr>
        </p:sp>
        <p:sp>
          <p:nvSpPr>
            <p:cNvPr id="183" name="Google Shape;183;p7"/>
            <p:cNvSpPr/>
            <p:nvPr/>
          </p:nvSpPr>
          <p:spPr>
            <a:xfrm rot="-5400000">
              <a:off x="6168319" y="-4654832"/>
              <a:ext cx="14624804" cy="24791798"/>
            </a:xfrm>
            <a:custGeom>
              <a:rect b="b" l="l" r="r" t="t"/>
              <a:pathLst>
                <a:path extrusionOk="0"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0000"/>
              </a:blip>
              <a:stretch>
                <a:fillRect b="-7765" l="-19689" r="-21330" t="-9815"/>
              </a:stretch>
            </a:blipFill>
            <a:ln>
              <a:noFill/>
            </a:ln>
          </p:spPr>
        </p:sp>
      </p:grpSp>
      <p:sp>
        <p:nvSpPr>
          <p:cNvPr id="184" name="Google Shape;184;p7"/>
          <p:cNvSpPr/>
          <p:nvPr/>
        </p:nvSpPr>
        <p:spPr>
          <a:xfrm>
            <a:off x="17078188" y="7041396"/>
            <a:ext cx="1209812" cy="3636048"/>
          </a:xfrm>
          <a:custGeom>
            <a:rect b="b" l="l" r="r" t="t"/>
            <a:pathLst>
              <a:path extrusionOk="0"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7"/>
          <p:cNvSpPr/>
          <p:nvPr/>
        </p:nvSpPr>
        <p:spPr>
          <a:xfrm>
            <a:off x="5215574" y="9086932"/>
            <a:ext cx="3371824" cy="2066008"/>
          </a:xfrm>
          <a:custGeom>
            <a:rect b="b" l="l" r="r" t="t"/>
            <a:pathLst>
              <a:path extrusionOk="0" h="2066008" w="3371824">
                <a:moveTo>
                  <a:pt x="0" y="0"/>
                </a:moveTo>
                <a:lnTo>
                  <a:pt x="3371824" y="0"/>
                </a:lnTo>
                <a:lnTo>
                  <a:pt x="3371824" y="2066009"/>
                </a:lnTo>
                <a:lnTo>
                  <a:pt x="0" y="2066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7"/>
          <p:cNvSpPr/>
          <p:nvPr/>
        </p:nvSpPr>
        <p:spPr>
          <a:xfrm flipH="1">
            <a:off x="16307674" y="-238589"/>
            <a:ext cx="2419014" cy="2089148"/>
          </a:xfrm>
          <a:custGeom>
            <a:rect b="b" l="l" r="r" t="t"/>
            <a:pathLst>
              <a:path extrusionOk="0" h="2089148" w="2419014">
                <a:moveTo>
                  <a:pt x="2419013" y="0"/>
                </a:moveTo>
                <a:lnTo>
                  <a:pt x="0" y="0"/>
                </a:lnTo>
                <a:lnTo>
                  <a:pt x="0" y="2089148"/>
                </a:lnTo>
                <a:lnTo>
                  <a:pt x="2419013" y="2089148"/>
                </a:lnTo>
                <a:lnTo>
                  <a:pt x="241901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7"/>
          <p:cNvSpPr/>
          <p:nvPr/>
        </p:nvSpPr>
        <p:spPr>
          <a:xfrm>
            <a:off x="-677181" y="-390444"/>
            <a:ext cx="2927677" cy="2241003"/>
          </a:xfrm>
          <a:custGeom>
            <a:rect b="b" l="l" r="r" t="t"/>
            <a:pathLst>
              <a:path extrusionOk="0" h="2241003" w="2927677">
                <a:moveTo>
                  <a:pt x="0" y="0"/>
                </a:moveTo>
                <a:lnTo>
                  <a:pt x="2927677" y="0"/>
                </a:lnTo>
                <a:lnTo>
                  <a:pt x="2927677" y="2241003"/>
                </a:lnTo>
                <a:lnTo>
                  <a:pt x="0" y="2241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7"/>
          <p:cNvSpPr/>
          <p:nvPr/>
        </p:nvSpPr>
        <p:spPr>
          <a:xfrm>
            <a:off x="11514463" y="8836840"/>
            <a:ext cx="3714228" cy="2566194"/>
          </a:xfrm>
          <a:custGeom>
            <a:rect b="b" l="l" r="r" t="t"/>
            <a:pathLst>
              <a:path extrusionOk="0"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3"/>
                </a:lnTo>
                <a:lnTo>
                  <a:pt x="0" y="2566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7"/>
          <p:cNvSpPr/>
          <p:nvPr/>
        </p:nvSpPr>
        <p:spPr>
          <a:xfrm flipH="1" rot="875765">
            <a:off x="-315536" y="7531217"/>
            <a:ext cx="2204385" cy="3454165"/>
          </a:xfrm>
          <a:custGeom>
            <a:rect b="b" l="l" r="r" t="t"/>
            <a:pathLst>
              <a:path extrusionOk="0"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7"/>
          <p:cNvSpPr/>
          <p:nvPr/>
        </p:nvSpPr>
        <p:spPr>
          <a:xfrm>
            <a:off x="4574925" y="-578742"/>
            <a:ext cx="2326561" cy="1607442"/>
          </a:xfrm>
          <a:custGeom>
            <a:rect b="b" l="l" r="r" t="t"/>
            <a:pathLst>
              <a:path extrusionOk="0" h="1607442" w="2326561">
                <a:moveTo>
                  <a:pt x="0" y="0"/>
                </a:moveTo>
                <a:lnTo>
                  <a:pt x="2326561" y="0"/>
                </a:lnTo>
                <a:lnTo>
                  <a:pt x="2326561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7"/>
          <p:cNvSpPr/>
          <p:nvPr/>
        </p:nvSpPr>
        <p:spPr>
          <a:xfrm>
            <a:off x="11514463" y="-578742"/>
            <a:ext cx="2458597" cy="1506449"/>
          </a:xfrm>
          <a:custGeom>
            <a:rect b="b" l="l" r="r" t="t"/>
            <a:pathLst>
              <a:path extrusionOk="0"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7"/>
          <p:cNvSpPr txBox="1"/>
          <p:nvPr/>
        </p:nvSpPr>
        <p:spPr>
          <a:xfrm>
            <a:off x="1837557" y="1717209"/>
            <a:ext cx="14612885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3F2722"/>
                </a:solidFill>
                <a:latin typeface="Alatsi"/>
                <a:ea typeface="Alatsi"/>
                <a:cs typeface="Alatsi"/>
                <a:sym typeface="Alatsi"/>
              </a:rPr>
              <a:t>APPLICATION-LEVEL ATTACKS</a:t>
            </a:r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786657" y="4236766"/>
            <a:ext cx="9601382" cy="3938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Common Vulnerabilities:</a:t>
            </a:r>
            <a:endParaRPr/>
          </a:p>
          <a:p>
            <a:pPr indent="-345439" lvl="1" marL="69088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Injection attacks (SQL, NoSQL, OS commands)</a:t>
            </a:r>
            <a:endParaRPr/>
          </a:p>
          <a:p>
            <a:pPr indent="-345439" lvl="1" marL="69088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Broken Authentication</a:t>
            </a:r>
            <a:endParaRPr/>
          </a:p>
          <a:p>
            <a:pPr indent="-345439" lvl="1" marL="69088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Deserialization Attacks</a:t>
            </a:r>
            <a:endParaRPr/>
          </a:p>
          <a:p>
            <a:pPr indent="-345439" lvl="1" marL="69088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Third-party Library Risks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11049828" y="4170091"/>
            <a:ext cx="6467352" cy="2616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1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2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Countermeasures:</a:t>
            </a:r>
            <a:endParaRPr/>
          </a:p>
          <a:p>
            <a:pPr indent="-351147" lvl="1" marL="702297" marR="0" rtl="0" algn="l">
              <a:lnSpc>
                <a:spcPct val="161039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52"/>
              <a:buFont typeface="Arial"/>
              <a:buChar char="•"/>
            </a:pPr>
            <a:r>
              <a:rPr b="0" i="0" lang="en-US" sz="3252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Input validation &amp; sanitization</a:t>
            </a:r>
            <a:endParaRPr/>
          </a:p>
          <a:p>
            <a:pPr indent="-351147" lvl="1" marL="702297" marR="0" rtl="0" algn="l">
              <a:lnSpc>
                <a:spcPct val="161039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52"/>
              <a:buFont typeface="Arial"/>
              <a:buChar char="•"/>
            </a:pPr>
            <a:r>
              <a:rPr b="0" i="0" lang="en-US" sz="3252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Strong IAM policies</a:t>
            </a:r>
            <a:endParaRPr/>
          </a:p>
          <a:p>
            <a:pPr indent="-351147" lvl="1" marL="702297" marR="0" rtl="0" algn="l">
              <a:lnSpc>
                <a:spcPct val="161039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252"/>
              <a:buFont typeface="Arial"/>
              <a:buChar char="•"/>
            </a:pPr>
            <a:r>
              <a:rPr b="0" i="0" lang="en-US" sz="3252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Regular dependency updates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8"/>
          <p:cNvGrpSpPr/>
          <p:nvPr/>
        </p:nvGrpSpPr>
        <p:grpSpPr>
          <a:xfrm>
            <a:off x="-898644" y="-468268"/>
            <a:ext cx="19519283" cy="11290101"/>
            <a:chOff x="0" y="0"/>
            <a:chExt cx="26025711" cy="15053469"/>
          </a:xfrm>
        </p:grpSpPr>
        <p:sp>
          <p:nvSpPr>
            <p:cNvPr id="200" name="Google Shape;200;p8"/>
            <p:cNvSpPr/>
            <p:nvPr/>
          </p:nvSpPr>
          <p:spPr>
            <a:xfrm rot="-5400000">
              <a:off x="5552015" y="-5552015"/>
              <a:ext cx="14921681" cy="26025711"/>
            </a:xfrm>
            <a:custGeom>
              <a:rect b="b" l="l" r="r" t="t"/>
              <a:pathLst>
                <a:path extrusionOk="0"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8591" r="-8888" t="0"/>
              </a:stretch>
            </a:blipFill>
            <a:ln>
              <a:noFill/>
            </a:ln>
          </p:spPr>
        </p:sp>
        <p:sp>
          <p:nvSpPr>
            <p:cNvPr id="201" name="Google Shape;201;p8"/>
            <p:cNvSpPr/>
            <p:nvPr/>
          </p:nvSpPr>
          <p:spPr>
            <a:xfrm rot="-5400000">
              <a:off x="6168319" y="-4654832"/>
              <a:ext cx="14624804" cy="24791798"/>
            </a:xfrm>
            <a:custGeom>
              <a:rect b="b" l="l" r="r" t="t"/>
              <a:pathLst>
                <a:path extrusionOk="0"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0000"/>
              </a:blip>
              <a:stretch>
                <a:fillRect b="-7765" l="-19689" r="-21330" t="-9815"/>
              </a:stretch>
            </a:blipFill>
            <a:ln>
              <a:noFill/>
            </a:ln>
          </p:spPr>
        </p:sp>
      </p:grpSp>
      <p:sp>
        <p:nvSpPr>
          <p:cNvPr id="202" name="Google Shape;202;p8"/>
          <p:cNvSpPr/>
          <p:nvPr/>
        </p:nvSpPr>
        <p:spPr>
          <a:xfrm flipH="1">
            <a:off x="16473587" y="-578742"/>
            <a:ext cx="2419014" cy="2089148"/>
          </a:xfrm>
          <a:custGeom>
            <a:rect b="b" l="l" r="r" t="t"/>
            <a:pathLst>
              <a:path extrusionOk="0" h="2089148" w="2419014">
                <a:moveTo>
                  <a:pt x="2419014" y="0"/>
                </a:moveTo>
                <a:lnTo>
                  <a:pt x="0" y="0"/>
                </a:lnTo>
                <a:lnTo>
                  <a:pt x="0" y="2089148"/>
                </a:lnTo>
                <a:lnTo>
                  <a:pt x="2419014" y="2089148"/>
                </a:lnTo>
                <a:lnTo>
                  <a:pt x="2419014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8"/>
          <p:cNvSpPr/>
          <p:nvPr/>
        </p:nvSpPr>
        <p:spPr>
          <a:xfrm>
            <a:off x="-898644" y="-578742"/>
            <a:ext cx="2927677" cy="2241003"/>
          </a:xfrm>
          <a:custGeom>
            <a:rect b="b" l="l" r="r" t="t"/>
            <a:pathLst>
              <a:path extrusionOk="0" h="2241003" w="2927677">
                <a:moveTo>
                  <a:pt x="0" y="0"/>
                </a:moveTo>
                <a:lnTo>
                  <a:pt x="2927677" y="0"/>
                </a:lnTo>
                <a:lnTo>
                  <a:pt x="2927677" y="2241003"/>
                </a:lnTo>
                <a:lnTo>
                  <a:pt x="0" y="2241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8"/>
          <p:cNvSpPr/>
          <p:nvPr/>
        </p:nvSpPr>
        <p:spPr>
          <a:xfrm>
            <a:off x="4574925" y="-578742"/>
            <a:ext cx="2326561" cy="1607442"/>
          </a:xfrm>
          <a:custGeom>
            <a:rect b="b" l="l" r="r" t="t"/>
            <a:pathLst>
              <a:path extrusionOk="0" h="1607442" w="2326561">
                <a:moveTo>
                  <a:pt x="0" y="0"/>
                </a:moveTo>
                <a:lnTo>
                  <a:pt x="2326561" y="0"/>
                </a:lnTo>
                <a:lnTo>
                  <a:pt x="2326561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8"/>
          <p:cNvSpPr/>
          <p:nvPr/>
        </p:nvSpPr>
        <p:spPr>
          <a:xfrm>
            <a:off x="11514463" y="-578742"/>
            <a:ext cx="2458597" cy="1506449"/>
          </a:xfrm>
          <a:custGeom>
            <a:rect b="b" l="l" r="r" t="t"/>
            <a:pathLst>
              <a:path extrusionOk="0"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8"/>
          <p:cNvSpPr/>
          <p:nvPr/>
        </p:nvSpPr>
        <p:spPr>
          <a:xfrm>
            <a:off x="7093739" y="2848227"/>
            <a:ext cx="10972940" cy="7077910"/>
          </a:xfrm>
          <a:custGeom>
            <a:rect b="b" l="l" r="r" t="t"/>
            <a:pathLst>
              <a:path extrusionOk="0" h="7077910" w="10972940">
                <a:moveTo>
                  <a:pt x="0" y="0"/>
                </a:moveTo>
                <a:lnTo>
                  <a:pt x="10972940" y="0"/>
                </a:lnTo>
                <a:lnTo>
                  <a:pt x="10972940" y="7077910"/>
                </a:lnTo>
                <a:lnTo>
                  <a:pt x="0" y="7077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8"/>
          <p:cNvSpPr txBox="1"/>
          <p:nvPr/>
        </p:nvSpPr>
        <p:spPr>
          <a:xfrm>
            <a:off x="2029033" y="1377056"/>
            <a:ext cx="14852798" cy="1099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76" u="none" cap="none" strike="noStrike">
                <a:solidFill>
                  <a:srgbClr val="3F2722"/>
                </a:solidFill>
                <a:latin typeface="Alatsi"/>
                <a:ea typeface="Alatsi"/>
                <a:cs typeface="Alatsi"/>
                <a:sym typeface="Alatsi"/>
              </a:rPr>
              <a:t>INFRASTRUCTURE-LEVEL ATTACKS</a:t>
            </a:r>
            <a:endParaRPr/>
          </a:p>
        </p:txBody>
      </p:sp>
      <p:sp>
        <p:nvSpPr>
          <p:cNvPr id="208" name="Google Shape;208;p8"/>
          <p:cNvSpPr txBox="1"/>
          <p:nvPr/>
        </p:nvSpPr>
        <p:spPr>
          <a:xfrm>
            <a:off x="169097" y="3375914"/>
            <a:ext cx="6732389" cy="5936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1320" lvl="1" marL="662640" marR="0" rtl="0" algn="just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069"/>
              <a:buFont typeface="Arial"/>
              <a:buChar char="•"/>
            </a:pPr>
            <a:r>
              <a:rPr b="0" i="0" lang="en-US" sz="3069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Side-Channel Attacks: Exploiting shared resources.</a:t>
            </a:r>
            <a:endParaRPr/>
          </a:p>
          <a:p>
            <a:pPr indent="-331320" lvl="1" marL="662640" marR="0" rtl="0" algn="just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069"/>
              <a:buFont typeface="Arial"/>
              <a:buChar char="•"/>
            </a:pPr>
            <a:r>
              <a:rPr b="0" i="0" lang="en-US" sz="3069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Race Conditions: Inconsistent function versions.</a:t>
            </a:r>
            <a:endParaRPr/>
          </a:p>
          <a:p>
            <a:pPr indent="-331320" lvl="1" marL="662640" marR="0" rtl="0" algn="just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069"/>
              <a:buFont typeface="Arial"/>
              <a:buChar char="•"/>
            </a:pPr>
            <a:r>
              <a:rPr b="0" i="0" lang="en-US" sz="3069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Long-Lasting Attacks: Using /tmp/ storage to persist malware.</a:t>
            </a:r>
            <a:endParaRPr/>
          </a:p>
          <a:p>
            <a:pPr indent="-331320" lvl="1" marL="662640" marR="0" rtl="0" algn="just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069"/>
              <a:buFont typeface="Arial"/>
              <a:buChar char="•"/>
            </a:pPr>
            <a:r>
              <a:rPr b="0" i="0" lang="en-US" sz="3069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Denial-of-Wallet (DoW) Attacks: Resource abuse increasing billing costs.</a:t>
            </a:r>
            <a:endParaRPr/>
          </a:p>
          <a:p>
            <a:pPr indent="0" lvl="0" marL="0" marR="0" rtl="0" algn="just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69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9"/>
          <p:cNvGrpSpPr/>
          <p:nvPr/>
        </p:nvGrpSpPr>
        <p:grpSpPr>
          <a:xfrm>
            <a:off x="-898644" y="-468268"/>
            <a:ext cx="19519283" cy="11290101"/>
            <a:chOff x="0" y="0"/>
            <a:chExt cx="26025711" cy="15053469"/>
          </a:xfrm>
        </p:grpSpPr>
        <p:sp>
          <p:nvSpPr>
            <p:cNvPr id="214" name="Google Shape;214;p9"/>
            <p:cNvSpPr/>
            <p:nvPr/>
          </p:nvSpPr>
          <p:spPr>
            <a:xfrm rot="-5400000">
              <a:off x="5552015" y="-5552015"/>
              <a:ext cx="14921681" cy="26025711"/>
            </a:xfrm>
            <a:custGeom>
              <a:rect b="b" l="l" r="r" t="t"/>
              <a:pathLst>
                <a:path extrusionOk="0" h="26025711" w="14921681">
                  <a:moveTo>
                    <a:pt x="0" y="0"/>
                  </a:moveTo>
                  <a:lnTo>
                    <a:pt x="14921681" y="0"/>
                  </a:lnTo>
                  <a:lnTo>
                    <a:pt x="14921681" y="26025711"/>
                  </a:lnTo>
                  <a:lnTo>
                    <a:pt x="0" y="260257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8591" r="-8888" t="0"/>
              </a:stretch>
            </a:blipFill>
            <a:ln>
              <a:noFill/>
            </a:ln>
          </p:spPr>
        </p:sp>
        <p:sp>
          <p:nvSpPr>
            <p:cNvPr id="215" name="Google Shape;215;p9"/>
            <p:cNvSpPr/>
            <p:nvPr/>
          </p:nvSpPr>
          <p:spPr>
            <a:xfrm rot="-5400000">
              <a:off x="6168319" y="-4654832"/>
              <a:ext cx="14624804" cy="24791798"/>
            </a:xfrm>
            <a:custGeom>
              <a:rect b="b" l="l" r="r" t="t"/>
              <a:pathLst>
                <a:path extrusionOk="0" h="24791798" w="14624804">
                  <a:moveTo>
                    <a:pt x="0" y="0"/>
                  </a:moveTo>
                  <a:lnTo>
                    <a:pt x="14624805" y="0"/>
                  </a:lnTo>
                  <a:lnTo>
                    <a:pt x="14624805" y="24791799"/>
                  </a:lnTo>
                  <a:lnTo>
                    <a:pt x="0" y="247917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50000"/>
              </a:blip>
              <a:stretch>
                <a:fillRect b="-7765" l="-19689" r="-21330" t="-9815"/>
              </a:stretch>
            </a:blipFill>
            <a:ln>
              <a:noFill/>
            </a:ln>
          </p:spPr>
        </p:sp>
      </p:grpSp>
      <p:sp>
        <p:nvSpPr>
          <p:cNvPr id="216" name="Google Shape;216;p9"/>
          <p:cNvSpPr/>
          <p:nvPr/>
        </p:nvSpPr>
        <p:spPr>
          <a:xfrm>
            <a:off x="17078188" y="7041396"/>
            <a:ext cx="1209812" cy="3636048"/>
          </a:xfrm>
          <a:custGeom>
            <a:rect b="b" l="l" r="r" t="t"/>
            <a:pathLst>
              <a:path extrusionOk="0" h="3636048" w="1209812">
                <a:moveTo>
                  <a:pt x="0" y="0"/>
                </a:moveTo>
                <a:lnTo>
                  <a:pt x="1209812" y="0"/>
                </a:lnTo>
                <a:lnTo>
                  <a:pt x="1209812" y="3636048"/>
                </a:lnTo>
                <a:lnTo>
                  <a:pt x="0" y="36360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9"/>
          <p:cNvSpPr/>
          <p:nvPr/>
        </p:nvSpPr>
        <p:spPr>
          <a:xfrm>
            <a:off x="5215574" y="9086932"/>
            <a:ext cx="3371824" cy="2066008"/>
          </a:xfrm>
          <a:custGeom>
            <a:rect b="b" l="l" r="r" t="t"/>
            <a:pathLst>
              <a:path extrusionOk="0" h="2066008" w="3371824">
                <a:moveTo>
                  <a:pt x="0" y="0"/>
                </a:moveTo>
                <a:lnTo>
                  <a:pt x="3371824" y="0"/>
                </a:lnTo>
                <a:lnTo>
                  <a:pt x="3371824" y="2066009"/>
                </a:lnTo>
                <a:lnTo>
                  <a:pt x="0" y="20660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9"/>
          <p:cNvSpPr/>
          <p:nvPr/>
        </p:nvSpPr>
        <p:spPr>
          <a:xfrm flipH="1">
            <a:off x="16307674" y="-238589"/>
            <a:ext cx="2419014" cy="2089148"/>
          </a:xfrm>
          <a:custGeom>
            <a:rect b="b" l="l" r="r" t="t"/>
            <a:pathLst>
              <a:path extrusionOk="0" h="2089148" w="2419014">
                <a:moveTo>
                  <a:pt x="2419013" y="0"/>
                </a:moveTo>
                <a:lnTo>
                  <a:pt x="0" y="0"/>
                </a:lnTo>
                <a:lnTo>
                  <a:pt x="0" y="2089148"/>
                </a:lnTo>
                <a:lnTo>
                  <a:pt x="2419013" y="2089148"/>
                </a:lnTo>
                <a:lnTo>
                  <a:pt x="2419013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9"/>
          <p:cNvSpPr/>
          <p:nvPr/>
        </p:nvSpPr>
        <p:spPr>
          <a:xfrm>
            <a:off x="-677181" y="-390444"/>
            <a:ext cx="2927677" cy="2241003"/>
          </a:xfrm>
          <a:custGeom>
            <a:rect b="b" l="l" r="r" t="t"/>
            <a:pathLst>
              <a:path extrusionOk="0" h="2241003" w="2927677">
                <a:moveTo>
                  <a:pt x="0" y="0"/>
                </a:moveTo>
                <a:lnTo>
                  <a:pt x="2927677" y="0"/>
                </a:lnTo>
                <a:lnTo>
                  <a:pt x="2927677" y="2241003"/>
                </a:lnTo>
                <a:lnTo>
                  <a:pt x="0" y="2241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9"/>
          <p:cNvSpPr/>
          <p:nvPr/>
        </p:nvSpPr>
        <p:spPr>
          <a:xfrm>
            <a:off x="11514463" y="8836840"/>
            <a:ext cx="3714228" cy="2566194"/>
          </a:xfrm>
          <a:custGeom>
            <a:rect b="b" l="l" r="r" t="t"/>
            <a:pathLst>
              <a:path extrusionOk="0" h="2566194" w="3714228">
                <a:moveTo>
                  <a:pt x="0" y="0"/>
                </a:moveTo>
                <a:lnTo>
                  <a:pt x="3714228" y="0"/>
                </a:lnTo>
                <a:lnTo>
                  <a:pt x="3714228" y="2566193"/>
                </a:lnTo>
                <a:lnTo>
                  <a:pt x="0" y="2566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9"/>
          <p:cNvSpPr/>
          <p:nvPr/>
        </p:nvSpPr>
        <p:spPr>
          <a:xfrm flipH="1" rot="875765">
            <a:off x="-315536" y="7531217"/>
            <a:ext cx="2204385" cy="3454165"/>
          </a:xfrm>
          <a:custGeom>
            <a:rect b="b" l="l" r="r" t="t"/>
            <a:pathLst>
              <a:path extrusionOk="0" h="3454165" w="2204385">
                <a:moveTo>
                  <a:pt x="2204386" y="0"/>
                </a:moveTo>
                <a:lnTo>
                  <a:pt x="0" y="0"/>
                </a:lnTo>
                <a:lnTo>
                  <a:pt x="0" y="3454166"/>
                </a:lnTo>
                <a:lnTo>
                  <a:pt x="2204386" y="3454166"/>
                </a:lnTo>
                <a:lnTo>
                  <a:pt x="2204386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9"/>
          <p:cNvSpPr/>
          <p:nvPr/>
        </p:nvSpPr>
        <p:spPr>
          <a:xfrm>
            <a:off x="4574925" y="-578742"/>
            <a:ext cx="2326561" cy="1607442"/>
          </a:xfrm>
          <a:custGeom>
            <a:rect b="b" l="l" r="r" t="t"/>
            <a:pathLst>
              <a:path extrusionOk="0" h="1607442" w="2326561">
                <a:moveTo>
                  <a:pt x="0" y="0"/>
                </a:moveTo>
                <a:lnTo>
                  <a:pt x="2326561" y="0"/>
                </a:lnTo>
                <a:lnTo>
                  <a:pt x="2326561" y="1607442"/>
                </a:lnTo>
                <a:lnTo>
                  <a:pt x="0" y="1607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9"/>
          <p:cNvSpPr/>
          <p:nvPr/>
        </p:nvSpPr>
        <p:spPr>
          <a:xfrm>
            <a:off x="11514463" y="-578742"/>
            <a:ext cx="2458597" cy="1506449"/>
          </a:xfrm>
          <a:custGeom>
            <a:rect b="b" l="l" r="r" t="t"/>
            <a:pathLst>
              <a:path extrusionOk="0" h="1506449" w="2458597">
                <a:moveTo>
                  <a:pt x="0" y="0"/>
                </a:moveTo>
                <a:lnTo>
                  <a:pt x="2458597" y="0"/>
                </a:lnTo>
                <a:lnTo>
                  <a:pt x="2458597" y="1506449"/>
                </a:lnTo>
                <a:lnTo>
                  <a:pt x="0" y="1506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9"/>
          <p:cNvSpPr txBox="1"/>
          <p:nvPr/>
        </p:nvSpPr>
        <p:spPr>
          <a:xfrm>
            <a:off x="991305" y="1961524"/>
            <a:ext cx="16305390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3F2722"/>
                </a:solidFill>
                <a:latin typeface="Alatsi"/>
                <a:ea typeface="Alatsi"/>
                <a:cs typeface="Alatsi"/>
                <a:sym typeface="Alatsi"/>
              </a:rPr>
              <a:t>COUNTERMEASURES</a:t>
            </a:r>
            <a:endParaRPr/>
          </a:p>
        </p:txBody>
      </p:sp>
      <p:sp>
        <p:nvSpPr>
          <p:cNvPr id="225" name="Google Shape;225;p9"/>
          <p:cNvSpPr txBox="1"/>
          <p:nvPr/>
        </p:nvSpPr>
        <p:spPr>
          <a:xfrm>
            <a:off x="2736399" y="4126874"/>
            <a:ext cx="12815202" cy="4498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57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Best Practices for Security:</a:t>
            </a:r>
            <a:endParaRPr/>
          </a:p>
          <a:p>
            <a:pPr indent="0" lvl="0" marL="0" marR="0" rtl="0" algn="just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57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4777" lvl="1" marL="789553" marR="0" rtl="0" algn="just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657"/>
              <a:buFont typeface="Arial"/>
              <a:buChar char="•"/>
            </a:pPr>
            <a:r>
              <a:rPr b="0" i="0" lang="en-US" sz="3657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Implement least privilege access (RBAC, ABAC).</a:t>
            </a:r>
            <a:endParaRPr/>
          </a:p>
          <a:p>
            <a:pPr indent="-394777" lvl="1" marL="789553" marR="0" rtl="0" algn="just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657"/>
              <a:buFont typeface="Arial"/>
              <a:buChar char="•"/>
            </a:pPr>
            <a:r>
              <a:rPr b="0" i="0" lang="en-US" sz="3657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Use monitoring tools for anomaly detection.</a:t>
            </a:r>
            <a:endParaRPr/>
          </a:p>
          <a:p>
            <a:pPr indent="-394777" lvl="1" marL="789553" marR="0" rtl="0" algn="just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657"/>
              <a:buFont typeface="Arial"/>
              <a:buChar char="•"/>
            </a:pPr>
            <a:r>
              <a:rPr b="0" i="0" lang="en-US" sz="3657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Secure function-to-function communication.</a:t>
            </a:r>
            <a:endParaRPr/>
          </a:p>
          <a:p>
            <a:pPr indent="-394777" lvl="1" marL="789553" marR="0" rtl="0" algn="just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Clr>
                <a:srgbClr val="3F2722"/>
              </a:buClr>
              <a:buSzPts val="3657"/>
              <a:buFont typeface="Arial"/>
              <a:buChar char="•"/>
            </a:pPr>
            <a:r>
              <a:rPr b="0" i="0" lang="en-US" sz="3657" u="none" cap="none" strike="noStrike">
                <a:solidFill>
                  <a:srgbClr val="3F2722"/>
                </a:solidFill>
                <a:latin typeface="Arial"/>
                <a:ea typeface="Arial"/>
                <a:cs typeface="Arial"/>
                <a:sym typeface="Arial"/>
              </a:rPr>
              <a:t>Set up billing alerts to prevent DoW attacks.</a:t>
            </a:r>
            <a:endParaRPr/>
          </a:p>
          <a:p>
            <a:pPr indent="0" lvl="0" marL="0" marR="0" rtl="0" algn="just">
              <a:lnSpc>
                <a:spcPct val="1399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57" u="none" cap="none" strike="noStrike">
              <a:solidFill>
                <a:srgbClr val="3F27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